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7" r:id="rId1"/>
  </p:sldMasterIdLst>
  <p:notesMasterIdLst>
    <p:notesMasterId r:id="rId23"/>
  </p:notesMasterIdLst>
  <p:sldIdLst>
    <p:sldId id="256" r:id="rId2"/>
    <p:sldId id="257" r:id="rId3"/>
    <p:sldId id="259" r:id="rId4"/>
    <p:sldId id="260" r:id="rId5"/>
    <p:sldId id="262" r:id="rId6"/>
    <p:sldId id="261" r:id="rId7"/>
    <p:sldId id="267" r:id="rId8"/>
    <p:sldId id="276" r:id="rId9"/>
    <p:sldId id="263" r:id="rId10"/>
    <p:sldId id="264" r:id="rId11"/>
    <p:sldId id="265" r:id="rId12"/>
    <p:sldId id="266" r:id="rId13"/>
    <p:sldId id="268" r:id="rId14"/>
    <p:sldId id="275" r:id="rId15"/>
    <p:sldId id="269" r:id="rId16"/>
    <p:sldId id="270" r:id="rId17"/>
    <p:sldId id="278" r:id="rId18"/>
    <p:sldId id="271" r:id="rId19"/>
    <p:sldId id="279" r:id="rId20"/>
    <p:sldId id="272" r:id="rId21"/>
    <p:sldId id="273" r:id="rId22"/>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0" autoAdjust="0"/>
    <p:restoredTop sz="85423" autoAdjust="0"/>
  </p:normalViewPr>
  <p:slideViewPr>
    <p:cSldViewPr snapToGrid="0">
      <p:cViewPr varScale="1">
        <p:scale>
          <a:sx n="89" d="100"/>
          <a:sy n="89" d="100"/>
        </p:scale>
        <p:origin x="832"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0D3446-2C54-4E35-9494-F29F5E86B034}" type="datetimeFigureOut">
              <a:rPr lang="id-ID" smtClean="0"/>
              <a:t>12/11/18</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DF9158-7DF4-4E2A-A18D-9A921032A7FC}" type="slidenum">
              <a:rPr lang="id-ID" smtClean="0"/>
              <a:t>‹#›</a:t>
            </a:fld>
            <a:endParaRPr lang="id-ID"/>
          </a:p>
        </p:txBody>
      </p:sp>
    </p:spTree>
    <p:extLst>
      <p:ext uri="{BB962C8B-B14F-4D97-AF65-F5344CB8AC3E}">
        <p14:creationId xmlns:p14="http://schemas.microsoft.com/office/powerpoint/2010/main" val="2446466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I</a:t>
            </a:r>
            <a:r>
              <a:rPr lang="en-US" baseline="0" dirty="0" smtClean="0"/>
              <a:t>ndonesia, and especially in Bali there are many traditional ceremonies that require specific makeup for women. So the demand for makeup artist will be higher</a:t>
            </a:r>
            <a:endParaRPr lang="id-ID" dirty="0"/>
          </a:p>
        </p:txBody>
      </p:sp>
      <p:sp>
        <p:nvSpPr>
          <p:cNvPr id="4" name="Slide Number Placeholder 3"/>
          <p:cNvSpPr>
            <a:spLocks noGrp="1"/>
          </p:cNvSpPr>
          <p:nvPr>
            <p:ph type="sldNum" sz="quarter" idx="10"/>
          </p:nvPr>
        </p:nvSpPr>
        <p:spPr/>
        <p:txBody>
          <a:bodyPr/>
          <a:lstStyle/>
          <a:p>
            <a:fld id="{C1DF9158-7DF4-4E2A-A18D-9A921032A7FC}" type="slidenum">
              <a:rPr lang="id-ID" smtClean="0"/>
              <a:t>2</a:t>
            </a:fld>
            <a:endParaRPr lang="id-ID"/>
          </a:p>
        </p:txBody>
      </p:sp>
    </p:spTree>
    <p:extLst>
      <p:ext uri="{BB962C8B-B14F-4D97-AF65-F5344CB8AC3E}">
        <p14:creationId xmlns:p14="http://schemas.microsoft.com/office/powerpoint/2010/main" val="833527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C1DF9158-7DF4-4E2A-A18D-9A921032A7FC}" type="slidenum">
              <a:rPr lang="id-ID" smtClean="0"/>
              <a:t>11</a:t>
            </a:fld>
            <a:endParaRPr lang="id-ID"/>
          </a:p>
        </p:txBody>
      </p:sp>
    </p:spTree>
    <p:extLst>
      <p:ext uri="{BB962C8B-B14F-4D97-AF65-F5344CB8AC3E}">
        <p14:creationId xmlns:p14="http://schemas.microsoft.com/office/powerpoint/2010/main" val="1142866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C1DF9158-7DF4-4E2A-A18D-9A921032A7FC}" type="slidenum">
              <a:rPr lang="id-ID" smtClean="0"/>
              <a:t>12</a:t>
            </a:fld>
            <a:endParaRPr lang="id-ID"/>
          </a:p>
        </p:txBody>
      </p:sp>
    </p:spTree>
    <p:extLst>
      <p:ext uri="{BB962C8B-B14F-4D97-AF65-F5344CB8AC3E}">
        <p14:creationId xmlns:p14="http://schemas.microsoft.com/office/powerpoint/2010/main" val="1479065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C1DF9158-7DF4-4E2A-A18D-9A921032A7FC}" type="slidenum">
              <a:rPr lang="id-ID" smtClean="0"/>
              <a:t>13</a:t>
            </a:fld>
            <a:endParaRPr lang="id-ID"/>
          </a:p>
        </p:txBody>
      </p:sp>
    </p:spTree>
    <p:extLst>
      <p:ext uri="{BB962C8B-B14F-4D97-AF65-F5344CB8AC3E}">
        <p14:creationId xmlns:p14="http://schemas.microsoft.com/office/powerpoint/2010/main" val="4125462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At</a:t>
            </a:r>
            <a:r>
              <a:rPr lang="en-US" sz="1200" kern="1200" baseline="0" dirty="0" smtClean="0">
                <a:solidFill>
                  <a:schemeClr val="tx1"/>
                </a:solidFill>
                <a:effectLst/>
                <a:latin typeface="+mn-lt"/>
                <a:ea typeface="+mn-ea"/>
                <a:cs typeface="+mn-cs"/>
              </a:rPr>
              <a:t> the end : </a:t>
            </a:r>
            <a:r>
              <a:rPr lang="en-US" sz="1200" kern="1200" dirty="0" smtClean="0">
                <a:solidFill>
                  <a:schemeClr val="tx1"/>
                </a:solidFill>
                <a:effectLst/>
                <a:latin typeface="+mn-lt"/>
                <a:ea typeface="+mn-ea"/>
                <a:cs typeface="+mn-cs"/>
              </a:rPr>
              <a:t>mobile application development is relatively new, so we believe that more traditional approach such as Waterfall would not be suitable.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Mobile technology and trends are always changing, which means traditional software development methodologies would be unable to handle these challenges and the technical limitations that mobile market has </a:t>
            </a:r>
            <a:endParaRPr lang="id-ID" dirty="0"/>
          </a:p>
        </p:txBody>
      </p:sp>
      <p:sp>
        <p:nvSpPr>
          <p:cNvPr id="4" name="Slide Number Placeholder 3"/>
          <p:cNvSpPr>
            <a:spLocks noGrp="1"/>
          </p:cNvSpPr>
          <p:nvPr>
            <p:ph type="sldNum" sz="quarter" idx="10"/>
          </p:nvPr>
        </p:nvSpPr>
        <p:spPr/>
        <p:txBody>
          <a:bodyPr/>
          <a:lstStyle/>
          <a:p>
            <a:fld id="{C1DF9158-7DF4-4E2A-A18D-9A921032A7FC}" type="slidenum">
              <a:rPr lang="id-ID" smtClean="0"/>
              <a:t>14</a:t>
            </a:fld>
            <a:endParaRPr lang="id-ID"/>
          </a:p>
        </p:txBody>
      </p:sp>
    </p:spTree>
    <p:extLst>
      <p:ext uri="{BB962C8B-B14F-4D97-AF65-F5344CB8AC3E}">
        <p14:creationId xmlns:p14="http://schemas.microsoft.com/office/powerpoint/2010/main" val="3788148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our project schedule. This project starts at the end of September and ends on December. The next milestone after this presentation is submitting chapter 3 of the final report documentation, which is due on twenty third November.</a:t>
            </a:r>
            <a:endParaRPr lang="id-ID" dirty="0"/>
          </a:p>
        </p:txBody>
      </p:sp>
      <p:sp>
        <p:nvSpPr>
          <p:cNvPr id="4" name="Slide Number Placeholder 3"/>
          <p:cNvSpPr>
            <a:spLocks noGrp="1"/>
          </p:cNvSpPr>
          <p:nvPr>
            <p:ph type="sldNum" sz="quarter" idx="10"/>
          </p:nvPr>
        </p:nvSpPr>
        <p:spPr/>
        <p:txBody>
          <a:bodyPr/>
          <a:lstStyle/>
          <a:p>
            <a:fld id="{C1DF9158-7DF4-4E2A-A18D-9A921032A7FC}" type="slidenum">
              <a:rPr lang="id-ID" smtClean="0"/>
              <a:t>15</a:t>
            </a:fld>
            <a:endParaRPr lang="id-ID"/>
          </a:p>
        </p:txBody>
      </p:sp>
    </p:spTree>
    <p:extLst>
      <p:ext uri="{BB962C8B-B14F-4D97-AF65-F5344CB8AC3E}">
        <p14:creationId xmlns:p14="http://schemas.microsoft.com/office/powerpoint/2010/main" val="2006768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C1DF9158-7DF4-4E2A-A18D-9A921032A7FC}" type="slidenum">
              <a:rPr lang="id-ID" smtClean="0"/>
              <a:t>16</a:t>
            </a:fld>
            <a:endParaRPr lang="id-ID"/>
          </a:p>
        </p:txBody>
      </p:sp>
    </p:spTree>
    <p:extLst>
      <p:ext uri="{BB962C8B-B14F-4D97-AF65-F5344CB8AC3E}">
        <p14:creationId xmlns:p14="http://schemas.microsoft.com/office/powerpoint/2010/main" val="26137190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C1DF9158-7DF4-4E2A-A18D-9A921032A7FC}" type="slidenum">
              <a:rPr lang="id-ID" smtClean="0"/>
              <a:t>17</a:t>
            </a:fld>
            <a:endParaRPr lang="id-ID"/>
          </a:p>
        </p:txBody>
      </p:sp>
    </p:spTree>
    <p:extLst>
      <p:ext uri="{BB962C8B-B14F-4D97-AF65-F5344CB8AC3E}">
        <p14:creationId xmlns:p14="http://schemas.microsoft.com/office/powerpoint/2010/main" val="6929435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C1DF9158-7DF4-4E2A-A18D-9A921032A7FC}" type="slidenum">
              <a:rPr lang="id-ID" smtClean="0"/>
              <a:t>18</a:t>
            </a:fld>
            <a:endParaRPr lang="id-ID"/>
          </a:p>
        </p:txBody>
      </p:sp>
    </p:spTree>
    <p:extLst>
      <p:ext uri="{BB962C8B-B14F-4D97-AF65-F5344CB8AC3E}">
        <p14:creationId xmlns:p14="http://schemas.microsoft.com/office/powerpoint/2010/main" val="23673115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C1DF9158-7DF4-4E2A-A18D-9A921032A7FC}" type="slidenum">
              <a:rPr lang="id-ID" smtClean="0"/>
              <a:t>19</a:t>
            </a:fld>
            <a:endParaRPr lang="id-ID"/>
          </a:p>
        </p:txBody>
      </p:sp>
    </p:spTree>
    <p:extLst>
      <p:ext uri="{BB962C8B-B14F-4D97-AF65-F5344CB8AC3E}">
        <p14:creationId xmlns:p14="http://schemas.microsoft.com/office/powerpoint/2010/main" val="1610662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C1DF9158-7DF4-4E2A-A18D-9A921032A7FC}" type="slidenum">
              <a:rPr lang="id-ID" smtClean="0"/>
              <a:t>20</a:t>
            </a:fld>
            <a:endParaRPr lang="id-ID"/>
          </a:p>
        </p:txBody>
      </p:sp>
    </p:spTree>
    <p:extLst>
      <p:ext uri="{BB962C8B-B14F-4D97-AF65-F5344CB8AC3E}">
        <p14:creationId xmlns:p14="http://schemas.microsoft.com/office/powerpoint/2010/main" val="2192441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C1DF9158-7DF4-4E2A-A18D-9A921032A7FC}" type="slidenum">
              <a:rPr lang="id-ID" smtClean="0"/>
              <a:t>3</a:t>
            </a:fld>
            <a:endParaRPr lang="id-ID"/>
          </a:p>
        </p:txBody>
      </p:sp>
    </p:spTree>
    <p:extLst>
      <p:ext uri="{BB962C8B-B14F-4D97-AF65-F5344CB8AC3E}">
        <p14:creationId xmlns:p14="http://schemas.microsoft.com/office/powerpoint/2010/main" val="34015874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until end of December, we have to produce the prototype of the application and complete the</a:t>
            </a:r>
            <a:r>
              <a:rPr lang="en-US" baseline="0" dirty="0" smtClean="0"/>
              <a:t> documentation for our final report</a:t>
            </a:r>
            <a:endParaRPr lang="id-ID" dirty="0"/>
          </a:p>
        </p:txBody>
      </p:sp>
      <p:sp>
        <p:nvSpPr>
          <p:cNvPr id="4" name="Slide Number Placeholder 3"/>
          <p:cNvSpPr>
            <a:spLocks noGrp="1"/>
          </p:cNvSpPr>
          <p:nvPr>
            <p:ph type="sldNum" sz="quarter" idx="10"/>
          </p:nvPr>
        </p:nvSpPr>
        <p:spPr/>
        <p:txBody>
          <a:bodyPr/>
          <a:lstStyle/>
          <a:p>
            <a:fld id="{C1DF9158-7DF4-4E2A-A18D-9A921032A7FC}" type="slidenum">
              <a:rPr lang="id-ID" smtClean="0"/>
              <a:t>21</a:t>
            </a:fld>
            <a:endParaRPr lang="id-ID"/>
          </a:p>
        </p:txBody>
      </p:sp>
    </p:spTree>
    <p:extLst>
      <p:ext uri="{BB962C8B-B14F-4D97-AF65-F5344CB8AC3E}">
        <p14:creationId xmlns:p14="http://schemas.microsoft.com/office/powerpoint/2010/main" val="2537375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a:t>
            </a:r>
            <a:r>
              <a:rPr lang="en-US" baseline="0" dirty="0" smtClean="0"/>
              <a:t> example of makeup artist that promotes herself through </a:t>
            </a:r>
            <a:r>
              <a:rPr lang="en-US" baseline="0" dirty="0" err="1" smtClean="0"/>
              <a:t>Instagram</a:t>
            </a:r>
            <a:r>
              <a:rPr lang="en-US" baseline="0" dirty="0" smtClean="0"/>
              <a:t>. But she will not reply direct message in </a:t>
            </a:r>
            <a:r>
              <a:rPr lang="en-US" baseline="0" dirty="0" err="1" smtClean="0"/>
              <a:t>Instagram</a:t>
            </a:r>
            <a:r>
              <a:rPr lang="en-US" baseline="0" dirty="0" smtClean="0"/>
              <a:t>, and only communicate with potential customers through email., which can be complicated. Although this example is not from Indonesia, but many Indonesian makeup artists do the same thing.</a:t>
            </a:r>
          </a:p>
          <a:p>
            <a:r>
              <a:rPr lang="en-US" baseline="0" dirty="0" smtClean="0"/>
              <a:t>Because of this reason, we decide to create </a:t>
            </a:r>
            <a:r>
              <a:rPr lang="en-US" baseline="0" dirty="0" err="1" smtClean="0"/>
              <a:t>BeautePanda</a:t>
            </a:r>
            <a:r>
              <a:rPr lang="en-US" baseline="0" dirty="0" smtClean="0"/>
              <a:t> android application to solve this problem.  </a:t>
            </a:r>
          </a:p>
          <a:p>
            <a:r>
              <a:rPr lang="en-US" baseline="0" dirty="0" smtClean="0"/>
              <a:t> </a:t>
            </a:r>
          </a:p>
        </p:txBody>
      </p:sp>
      <p:sp>
        <p:nvSpPr>
          <p:cNvPr id="4" name="Slide Number Placeholder 3"/>
          <p:cNvSpPr>
            <a:spLocks noGrp="1"/>
          </p:cNvSpPr>
          <p:nvPr>
            <p:ph type="sldNum" sz="quarter" idx="10"/>
          </p:nvPr>
        </p:nvSpPr>
        <p:spPr/>
        <p:txBody>
          <a:bodyPr/>
          <a:lstStyle/>
          <a:p>
            <a:fld id="{C1DF9158-7DF4-4E2A-A18D-9A921032A7FC}" type="slidenum">
              <a:rPr lang="id-ID" smtClean="0"/>
              <a:t>4</a:t>
            </a:fld>
            <a:endParaRPr lang="id-ID"/>
          </a:p>
        </p:txBody>
      </p:sp>
    </p:spTree>
    <p:extLst>
      <p:ext uri="{BB962C8B-B14F-4D97-AF65-F5344CB8AC3E}">
        <p14:creationId xmlns:p14="http://schemas.microsoft.com/office/powerpoint/2010/main" val="676419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C1DF9158-7DF4-4E2A-A18D-9A921032A7FC}" type="slidenum">
              <a:rPr lang="id-ID" smtClean="0"/>
              <a:t>5</a:t>
            </a:fld>
            <a:endParaRPr lang="id-ID"/>
          </a:p>
        </p:txBody>
      </p:sp>
    </p:spTree>
    <p:extLst>
      <p:ext uri="{BB962C8B-B14F-4D97-AF65-F5344CB8AC3E}">
        <p14:creationId xmlns:p14="http://schemas.microsoft.com/office/powerpoint/2010/main" val="1676624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Additional after 4</a:t>
            </a:r>
            <a:r>
              <a:rPr lang="en-US" baseline="30000" dirty="0" smtClean="0"/>
              <a:t>th</a:t>
            </a:r>
            <a:r>
              <a:rPr lang="en-US" baseline="0" dirty="0" smtClean="0"/>
              <a:t> : so this application will include instant messaging feature where user can ask for information from the makeup artists or salon</a:t>
            </a:r>
          </a:p>
          <a:p>
            <a:r>
              <a:rPr lang="en-US" dirty="0" smtClean="0"/>
              <a:t>Additional after 5</a:t>
            </a:r>
            <a:r>
              <a:rPr lang="en-US" baseline="30000" dirty="0" smtClean="0"/>
              <a:t>th</a:t>
            </a:r>
            <a:r>
              <a:rPr lang="en-US" baseline="0" dirty="0" smtClean="0"/>
              <a:t> : the appointment will be recorded by the application and it will send notification one day before and several hours before the appointment, to remind the both parties about it </a:t>
            </a:r>
            <a:endParaRPr lang="id-ID" dirty="0"/>
          </a:p>
        </p:txBody>
      </p:sp>
      <p:sp>
        <p:nvSpPr>
          <p:cNvPr id="4" name="Slide Number Placeholder 3"/>
          <p:cNvSpPr>
            <a:spLocks noGrp="1"/>
          </p:cNvSpPr>
          <p:nvPr>
            <p:ph type="sldNum" sz="quarter" idx="10"/>
          </p:nvPr>
        </p:nvSpPr>
        <p:spPr/>
        <p:txBody>
          <a:bodyPr/>
          <a:lstStyle/>
          <a:p>
            <a:fld id="{C1DF9158-7DF4-4E2A-A18D-9A921032A7FC}" type="slidenum">
              <a:rPr lang="id-ID" smtClean="0"/>
              <a:t>6</a:t>
            </a:fld>
            <a:endParaRPr lang="id-ID"/>
          </a:p>
        </p:txBody>
      </p:sp>
    </p:spTree>
    <p:extLst>
      <p:ext uri="{BB962C8B-B14F-4D97-AF65-F5344CB8AC3E}">
        <p14:creationId xmlns:p14="http://schemas.microsoft.com/office/powerpoint/2010/main" val="2344872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From the project objectives, we have found some applications that have similar purpose like our application, the first one is </a:t>
            </a:r>
            <a:r>
              <a:rPr lang="en-US" sz="1200" dirty="0" smtClean="0">
                <a:latin typeface="Adobe Arabic" panose="02040503050201020203" pitchFamily="18" charset="-78"/>
                <a:cs typeface="Adobe Arabic" panose="02040503050201020203" pitchFamily="18" charset="-78"/>
              </a:rPr>
              <a:t>Go – Glam by </a:t>
            </a:r>
            <a:r>
              <a:rPr lang="en-US" sz="1200" dirty="0" err="1" smtClean="0">
                <a:latin typeface="Adobe Arabic" panose="02040503050201020203" pitchFamily="18" charset="-78"/>
                <a:cs typeface="Adobe Arabic" panose="02040503050201020203" pitchFamily="18" charset="-78"/>
              </a:rPr>
              <a:t>Gojek</a:t>
            </a:r>
            <a:r>
              <a:rPr lang="en-US" sz="1200" dirty="0" smtClean="0">
                <a:latin typeface="Adobe Arabic" panose="02040503050201020203" pitchFamily="18" charset="-78"/>
                <a:cs typeface="Adobe Arabic" panose="02040503050201020203" pitchFamily="18" charset="-78"/>
              </a:rPr>
              <a:t>. It is an application to order beauty service and the person will come to the user’s house. However, for now this application only provides two services which are hair and nails treatment. Additionally, user cannot choose specific person to deliver the service. </a:t>
            </a:r>
            <a:endParaRPr lang="id-ID" dirty="0"/>
          </a:p>
        </p:txBody>
      </p:sp>
      <p:sp>
        <p:nvSpPr>
          <p:cNvPr id="4" name="Slide Number Placeholder 3"/>
          <p:cNvSpPr>
            <a:spLocks noGrp="1"/>
          </p:cNvSpPr>
          <p:nvPr>
            <p:ph type="sldNum" sz="quarter" idx="10"/>
          </p:nvPr>
        </p:nvSpPr>
        <p:spPr/>
        <p:txBody>
          <a:bodyPr/>
          <a:lstStyle/>
          <a:p>
            <a:fld id="{C1DF9158-7DF4-4E2A-A18D-9A921032A7FC}" type="slidenum">
              <a:rPr lang="id-ID" smtClean="0"/>
              <a:t>7</a:t>
            </a:fld>
            <a:endParaRPr lang="id-ID"/>
          </a:p>
        </p:txBody>
      </p:sp>
    </p:spTree>
    <p:extLst>
      <p:ext uri="{BB962C8B-B14F-4D97-AF65-F5344CB8AC3E}">
        <p14:creationId xmlns:p14="http://schemas.microsoft.com/office/powerpoint/2010/main" val="1533361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second application is </a:t>
            </a:r>
            <a:r>
              <a:rPr lang="en-US" sz="1200" dirty="0" smtClean="0">
                <a:latin typeface="Adobe Arabic" panose="02040503050201020203" pitchFamily="18" charset="-78"/>
                <a:cs typeface="Adobe Arabic" panose="02040503050201020203" pitchFamily="18" charset="-78"/>
              </a:rPr>
              <a:t>SALON by </a:t>
            </a:r>
            <a:r>
              <a:rPr lang="en-US" sz="1200" dirty="0" err="1" smtClean="0">
                <a:latin typeface="Adobe Arabic" panose="02040503050201020203" pitchFamily="18" charset="-78"/>
                <a:cs typeface="Adobe Arabic" panose="02040503050201020203" pitchFamily="18" charset="-78"/>
              </a:rPr>
              <a:t>HouzCall</a:t>
            </a:r>
            <a:r>
              <a:rPr lang="en-US" sz="1200" dirty="0" smtClean="0">
                <a:latin typeface="Adobe Arabic" panose="02040503050201020203" pitchFamily="18" charset="-78"/>
                <a:cs typeface="Adobe Arabic" panose="02040503050201020203" pitchFamily="18" charset="-78"/>
              </a:rPr>
              <a:t>. This application provides the customer with booking menu where the customer can book for more than one person for beauty service. However, this application did not provide makeup service and same</a:t>
            </a:r>
            <a:r>
              <a:rPr lang="en-US" sz="1200" baseline="0" dirty="0" smtClean="0">
                <a:latin typeface="Adobe Arabic" panose="02040503050201020203" pitchFamily="18" charset="-78"/>
                <a:cs typeface="Adobe Arabic" panose="02040503050201020203" pitchFamily="18" charset="-78"/>
              </a:rPr>
              <a:t> like Go-Glam, </a:t>
            </a:r>
            <a:r>
              <a:rPr lang="en-US" sz="1200" dirty="0" smtClean="0">
                <a:latin typeface="Adobe Arabic" panose="02040503050201020203" pitchFamily="18" charset="-78"/>
                <a:cs typeface="Adobe Arabic" panose="02040503050201020203" pitchFamily="18" charset="-78"/>
              </a:rPr>
              <a:t>user cannot choose specific person to deliver the service. </a:t>
            </a:r>
            <a:endParaRPr lang="id-ID"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Adobe Arabic" panose="02040503050201020203" pitchFamily="18" charset="-78"/>
              <a:cs typeface="Adobe Arabic" panose="02040503050201020203" pitchFamily="18" charset="-78"/>
            </a:endParaRPr>
          </a:p>
          <a:p>
            <a:endParaRPr lang="id-ID" dirty="0"/>
          </a:p>
        </p:txBody>
      </p:sp>
      <p:sp>
        <p:nvSpPr>
          <p:cNvPr id="4" name="Slide Number Placeholder 3"/>
          <p:cNvSpPr>
            <a:spLocks noGrp="1"/>
          </p:cNvSpPr>
          <p:nvPr>
            <p:ph type="sldNum" sz="quarter" idx="10"/>
          </p:nvPr>
        </p:nvSpPr>
        <p:spPr/>
        <p:txBody>
          <a:bodyPr/>
          <a:lstStyle/>
          <a:p>
            <a:fld id="{C1DF9158-7DF4-4E2A-A18D-9A921032A7FC}" type="slidenum">
              <a:rPr lang="id-ID" smtClean="0"/>
              <a:t>8</a:t>
            </a:fld>
            <a:endParaRPr lang="id-ID"/>
          </a:p>
        </p:txBody>
      </p:sp>
    </p:spTree>
    <p:extLst>
      <p:ext uri="{BB962C8B-B14F-4D97-AF65-F5344CB8AC3E}">
        <p14:creationId xmlns:p14="http://schemas.microsoft.com/office/powerpoint/2010/main" val="3011862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C1DF9158-7DF4-4E2A-A18D-9A921032A7FC}" type="slidenum">
              <a:rPr lang="id-ID" smtClean="0"/>
              <a:t>9</a:t>
            </a:fld>
            <a:endParaRPr lang="id-ID"/>
          </a:p>
        </p:txBody>
      </p:sp>
    </p:spTree>
    <p:extLst>
      <p:ext uri="{BB962C8B-B14F-4D97-AF65-F5344CB8AC3E}">
        <p14:creationId xmlns:p14="http://schemas.microsoft.com/office/powerpoint/2010/main" val="1014775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C1DF9158-7DF4-4E2A-A18D-9A921032A7FC}" type="slidenum">
              <a:rPr lang="id-ID" smtClean="0"/>
              <a:t>10</a:t>
            </a:fld>
            <a:endParaRPr lang="id-ID"/>
          </a:p>
        </p:txBody>
      </p:sp>
    </p:spTree>
    <p:extLst>
      <p:ext uri="{BB962C8B-B14F-4D97-AF65-F5344CB8AC3E}">
        <p14:creationId xmlns:p14="http://schemas.microsoft.com/office/powerpoint/2010/main" val="631085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0000"/>
                    <a:lumOff val="10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AB600564-C140-40DC-A06B-0CCE0713967C}" type="datetimeFigureOut">
              <a:rPr lang="id-ID" smtClean="0"/>
              <a:t>12/11/18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05EA6FFA-858C-4518-8D3F-9C36D31144A0}" type="slidenum">
              <a:rPr lang="id-ID" smtClean="0"/>
              <a:t>‹#›</a:t>
            </a:fld>
            <a:endParaRPr lang="id-ID"/>
          </a:p>
        </p:txBody>
      </p:sp>
      <p:cxnSp>
        <p:nvCxnSpPr>
          <p:cNvPr id="8" name="Straight Connector 7"/>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0234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B600564-C140-40DC-A06B-0CCE0713967C}" type="datetimeFigureOut">
              <a:rPr lang="id-ID" smtClean="0"/>
              <a:t>12/11/18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05EA6FFA-858C-4518-8D3F-9C36D31144A0}" type="slidenum">
              <a:rPr lang="id-ID" smtClean="0"/>
              <a:t>‹#›</a:t>
            </a:fld>
            <a:endParaRPr lang="id-ID"/>
          </a:p>
        </p:txBody>
      </p:sp>
    </p:spTree>
    <p:extLst>
      <p:ext uri="{BB962C8B-B14F-4D97-AF65-F5344CB8AC3E}">
        <p14:creationId xmlns:p14="http://schemas.microsoft.com/office/powerpoint/2010/main" val="3486880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0" y="762000"/>
            <a:ext cx="75819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B600564-C140-40DC-A06B-0CCE0713967C}" type="datetimeFigureOut">
              <a:rPr lang="id-ID" smtClean="0"/>
              <a:t>12/11/18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05EA6FFA-858C-4518-8D3F-9C36D31144A0}" type="slidenum">
              <a:rPr lang="id-ID" smtClean="0"/>
              <a:t>‹#›</a:t>
            </a:fld>
            <a:endParaRPr lang="id-ID"/>
          </a:p>
        </p:txBody>
      </p:sp>
      <p:cxnSp>
        <p:nvCxnSpPr>
          <p:cNvPr id="7" name="Straight Connector 6"/>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785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B600564-C140-40DC-A06B-0CCE0713967C}" type="datetimeFigureOut">
              <a:rPr lang="id-ID" smtClean="0"/>
              <a:t>12/11/18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05EA6FFA-858C-4518-8D3F-9C36D31144A0}" type="slidenum">
              <a:rPr lang="id-ID" smtClean="0"/>
              <a:t>‹#›</a:t>
            </a:fld>
            <a:endParaRPr lang="id-ID"/>
          </a:p>
        </p:txBody>
      </p:sp>
    </p:spTree>
    <p:extLst>
      <p:ext uri="{BB962C8B-B14F-4D97-AF65-F5344CB8AC3E}">
        <p14:creationId xmlns:p14="http://schemas.microsoft.com/office/powerpoint/2010/main" val="3489850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1"/>
            <a:ext cx="12192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0000"/>
                    <a:lumOff val="1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B600564-C140-40DC-A06B-0CCE0713967C}" type="datetimeFigureOut">
              <a:rPr lang="id-ID" smtClean="0"/>
              <a:t>12/11/18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05EA6FFA-858C-4518-8D3F-9C36D31144A0}" type="slidenum">
              <a:rPr lang="id-ID" smtClean="0"/>
              <a:t>‹#›</a:t>
            </a:fld>
            <a:endParaRPr lang="id-ID"/>
          </a:p>
        </p:txBody>
      </p:sp>
      <p:cxnSp>
        <p:nvCxnSpPr>
          <p:cNvPr id="8" name="Straight Connector 7"/>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93685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8"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B600564-C140-40DC-A06B-0CCE0713967C}" type="datetimeFigureOut">
              <a:rPr lang="id-ID" smtClean="0"/>
              <a:t>12/11/18</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05EA6FFA-858C-4518-8D3F-9C36D31144A0}" type="slidenum">
              <a:rPr lang="id-ID" smtClean="0"/>
              <a:t>‹#›</a:t>
            </a:fld>
            <a:endParaRPr lang="id-ID"/>
          </a:p>
        </p:txBody>
      </p:sp>
    </p:spTree>
    <p:extLst>
      <p:ext uri="{BB962C8B-B14F-4D97-AF65-F5344CB8AC3E}">
        <p14:creationId xmlns:p14="http://schemas.microsoft.com/office/powerpoint/2010/main" val="958106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lumMod val="7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24128" y="2967788"/>
            <a:ext cx="4754880" cy="3341572"/>
          </a:xfrm>
        </p:spPr>
        <p:txBody>
          <a:bodyPr lIns="45720" rIns="4572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89320"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lumMod val="75000"/>
                  </a:scheme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5989320" y="2967788"/>
            <a:ext cx="4754880" cy="3341572"/>
          </a:xfrm>
        </p:spPr>
        <p:txBody>
          <a:bodyPr lIns="45720" rIns="4572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B600564-C140-40DC-A06B-0CCE0713967C}" type="datetimeFigureOut">
              <a:rPr lang="id-ID" smtClean="0"/>
              <a:t>12/11/18</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05EA6FFA-858C-4518-8D3F-9C36D31144A0}" type="slidenum">
              <a:rPr lang="id-ID" smtClean="0"/>
              <a:t>‹#›</a:t>
            </a:fld>
            <a:endParaRPr lang="id-ID"/>
          </a:p>
        </p:txBody>
      </p:sp>
    </p:spTree>
    <p:extLst>
      <p:ext uri="{BB962C8B-B14F-4D97-AF65-F5344CB8AC3E}">
        <p14:creationId xmlns:p14="http://schemas.microsoft.com/office/powerpoint/2010/main" val="3987590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B600564-C140-40DC-A06B-0CCE0713967C}" type="datetimeFigureOut">
              <a:rPr lang="id-ID" smtClean="0"/>
              <a:t>12/11/18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05EA6FFA-858C-4518-8D3F-9C36D31144A0}" type="slidenum">
              <a:rPr lang="id-ID" smtClean="0"/>
              <a:t>‹#›</a:t>
            </a:fld>
            <a:endParaRPr lang="id-ID"/>
          </a:p>
        </p:txBody>
      </p:sp>
    </p:spTree>
    <p:extLst>
      <p:ext uri="{BB962C8B-B14F-4D97-AF65-F5344CB8AC3E}">
        <p14:creationId xmlns:p14="http://schemas.microsoft.com/office/powerpoint/2010/main" val="494973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600564-C140-40DC-A06B-0CCE0713967C}" type="datetimeFigureOut">
              <a:rPr lang="id-ID" smtClean="0"/>
              <a:t>12/11/18</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05EA6FFA-858C-4518-8D3F-9C36D31144A0}" type="slidenum">
              <a:rPr lang="id-ID" smtClean="0"/>
              <a:t>‹#›</a:t>
            </a:fld>
            <a:endParaRPr lang="id-ID"/>
          </a:p>
        </p:txBody>
      </p:sp>
    </p:spTree>
    <p:extLst>
      <p:ext uri="{BB962C8B-B14F-4D97-AF65-F5344CB8AC3E}">
        <p14:creationId xmlns:p14="http://schemas.microsoft.com/office/powerpoint/2010/main" val="39441977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B600564-C140-40DC-A06B-0CCE0713967C}" type="datetimeFigureOut">
              <a:rPr lang="id-ID" smtClean="0"/>
              <a:t>12/11/18</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05EA6FFA-858C-4518-8D3F-9C36D31144A0}" type="slidenum">
              <a:rPr lang="id-ID" smtClean="0"/>
              <a:t>‹#›</a:t>
            </a:fld>
            <a:endParaRPr lang="id-ID"/>
          </a:p>
        </p:txBody>
      </p:sp>
    </p:spTree>
    <p:extLst>
      <p:ext uri="{BB962C8B-B14F-4D97-AF65-F5344CB8AC3E}">
        <p14:creationId xmlns:p14="http://schemas.microsoft.com/office/powerpoint/2010/main" val="3747751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0000"/>
                    <a:lumOff val="1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B600564-C140-40DC-A06B-0CCE0713967C}" type="datetimeFigureOut">
              <a:rPr lang="id-ID" smtClean="0"/>
              <a:t>12/11/18</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05EA6FFA-858C-4518-8D3F-9C36D31144A0}" type="slidenum">
              <a:rPr lang="id-ID" smtClean="0"/>
              <a:t>‹#›</a:t>
            </a:fld>
            <a:endParaRPr lang="id-ID"/>
          </a:p>
        </p:txBody>
      </p:sp>
      <p:cxnSp>
        <p:nvCxnSpPr>
          <p:cNvPr id="9" name="Straight Connector 8"/>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043791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3.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50000"/>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1" cy="402336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8" y="6470704"/>
            <a:ext cx="2154142"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AB600564-C140-40DC-A06B-0CCE0713967C}" type="datetimeFigureOut">
              <a:rPr lang="id-ID" smtClean="0"/>
              <a:t>12/11/18</a:t>
            </a:fld>
            <a:endParaRPr lang="id-ID"/>
          </a:p>
        </p:txBody>
      </p:sp>
      <p:sp>
        <p:nvSpPr>
          <p:cNvPr id="5" name="Footer Placeholder 4"/>
          <p:cNvSpPr>
            <a:spLocks noGrp="1"/>
          </p:cNvSpPr>
          <p:nvPr>
            <p:ph type="ftr" sz="quarter" idx="3"/>
          </p:nvPr>
        </p:nvSpPr>
        <p:spPr>
          <a:xfrm>
            <a:off x="4842932" y="6470704"/>
            <a:ext cx="5901458" cy="274320"/>
          </a:xfrm>
          <a:prstGeom prst="rect">
            <a:avLst/>
          </a:prstGeom>
        </p:spPr>
        <p:txBody>
          <a:bodyPr vert="horz" lIns="91440" tIns="45720" rIns="91440" bIns="45720" rtlCol="0" anchor="ctr"/>
          <a:lstStyle>
            <a:lvl1pPr algn="r">
              <a:defRPr sz="1000" cap="all" baseline="0">
                <a:solidFill>
                  <a:schemeClr val="tx1">
                    <a:lumMod val="90000"/>
                    <a:lumOff val="10000"/>
                  </a:schemeClr>
                </a:solidFill>
                <a:latin typeface="+mj-lt"/>
              </a:defRPr>
            </a:lvl1pPr>
          </a:lstStyle>
          <a:p>
            <a:endParaRPr lang="id-ID"/>
          </a:p>
        </p:txBody>
      </p:sp>
      <p:sp>
        <p:nvSpPr>
          <p:cNvPr id="6" name="Slide Number Placeholder 5"/>
          <p:cNvSpPr>
            <a:spLocks noGrp="1"/>
          </p:cNvSpPr>
          <p:nvPr>
            <p:ph type="sldNum" sz="quarter" idx="4"/>
          </p:nvPr>
        </p:nvSpPr>
        <p:spPr>
          <a:xfrm>
            <a:off x="10837334" y="6470704"/>
            <a:ext cx="973666"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05EA6FFA-858C-4518-8D3F-9C36D31144A0}" type="slidenum">
              <a:rPr lang="id-ID" smtClean="0"/>
              <a:t>‹#›</a:t>
            </a:fld>
            <a:endParaRPr lang="id-ID"/>
          </a:p>
        </p:txBody>
      </p:sp>
      <p:cxnSp>
        <p:nvCxnSpPr>
          <p:cNvPr id="7" name="Straight Connector 6"/>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0594129"/>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Lst>
  <p:txStyles>
    <p:titleStyle>
      <a:lvl1pPr algn="l" defTabSz="914400" rtl="0" eaLnBrk="1" latinLnBrk="0" hangingPunct="1">
        <a:lnSpc>
          <a:spcPct val="80000"/>
        </a:lnSpc>
        <a:spcBef>
          <a:spcPct val="0"/>
        </a:spcBef>
        <a:buNone/>
        <a:defRPr sz="5000" kern="1200" cap="all" spc="100" baseline="0">
          <a:solidFill>
            <a:schemeClr val="tx1">
              <a:lumMod val="90000"/>
              <a:lumOff val="10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jp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50005" y="193184"/>
            <a:ext cx="10753859" cy="3721994"/>
          </a:xfrm>
        </p:spPr>
        <p:txBody>
          <a:bodyPr>
            <a:normAutofit/>
          </a:bodyPr>
          <a:lstStyle/>
          <a:p>
            <a:pPr algn="ctr"/>
            <a:r>
              <a:rPr lang="en-US" sz="3600" b="1" dirty="0" smtClean="0">
                <a:solidFill>
                  <a:schemeClr val="tx1"/>
                </a:solidFill>
                <a:latin typeface="Adobe Arabic" panose="02040503050201020203" pitchFamily="18" charset="-78"/>
                <a:cs typeface="Adobe Arabic" panose="02040503050201020203" pitchFamily="18" charset="-78"/>
              </a:rPr>
              <a:t>Bit304 interim presentation</a:t>
            </a:r>
            <a:r>
              <a:rPr lang="en-US" b="1" dirty="0" smtClean="0">
                <a:solidFill>
                  <a:schemeClr val="tx1"/>
                </a:solidFill>
                <a:latin typeface="Adobe Arabic" panose="02040503050201020203" pitchFamily="18" charset="-78"/>
                <a:cs typeface="Adobe Arabic" panose="02040503050201020203" pitchFamily="18" charset="-78"/>
              </a:rPr>
              <a:t/>
            </a:r>
            <a:br>
              <a:rPr lang="en-US" b="1" dirty="0" smtClean="0">
                <a:solidFill>
                  <a:schemeClr val="tx1"/>
                </a:solidFill>
                <a:latin typeface="Adobe Arabic" panose="02040503050201020203" pitchFamily="18" charset="-78"/>
                <a:cs typeface="Adobe Arabic" panose="02040503050201020203" pitchFamily="18" charset="-78"/>
              </a:rPr>
            </a:br>
            <a:r>
              <a:rPr lang="en-US" b="1" dirty="0">
                <a:solidFill>
                  <a:schemeClr val="tx1"/>
                </a:solidFill>
                <a:latin typeface="Adobe Arabic" panose="02040503050201020203" pitchFamily="18" charset="-78"/>
                <a:cs typeface="Adobe Arabic" panose="02040503050201020203" pitchFamily="18" charset="-78"/>
              </a:rPr>
              <a:t/>
            </a:r>
            <a:br>
              <a:rPr lang="en-US" b="1" dirty="0">
                <a:solidFill>
                  <a:schemeClr val="tx1"/>
                </a:solidFill>
                <a:latin typeface="Adobe Arabic" panose="02040503050201020203" pitchFamily="18" charset="-78"/>
                <a:cs typeface="Adobe Arabic" panose="02040503050201020203" pitchFamily="18" charset="-78"/>
              </a:rPr>
            </a:br>
            <a:r>
              <a:rPr lang="en-US" b="1" dirty="0" err="1" smtClean="0">
                <a:solidFill>
                  <a:schemeClr val="tx1"/>
                </a:solidFill>
                <a:latin typeface="Adobe Arabic" panose="02040503050201020203" pitchFamily="18" charset="-78"/>
                <a:cs typeface="Adobe Arabic" panose="02040503050201020203" pitchFamily="18" charset="-78"/>
              </a:rPr>
              <a:t>BeautéPanda</a:t>
            </a:r>
            <a:r>
              <a:rPr lang="en-US" b="1" dirty="0">
                <a:solidFill>
                  <a:schemeClr val="tx1"/>
                </a:solidFill>
                <a:latin typeface="Adobe Arabic" panose="02040503050201020203" pitchFamily="18" charset="-78"/>
                <a:cs typeface="Adobe Arabic" panose="02040503050201020203" pitchFamily="18" charset="-78"/>
              </a:rPr>
              <a:t>: Android Application for Beauty Enthusiasts</a:t>
            </a:r>
            <a:endParaRPr lang="id-ID" b="1" dirty="0">
              <a:solidFill>
                <a:schemeClr val="tx1"/>
              </a:solidFill>
              <a:latin typeface="Adobe Arabic" panose="02040503050201020203" pitchFamily="18" charset="-78"/>
              <a:cs typeface="Adobe Arabic" panose="02040503050201020203" pitchFamily="18" charset="-78"/>
            </a:endParaRPr>
          </a:p>
        </p:txBody>
      </p:sp>
      <p:sp>
        <p:nvSpPr>
          <p:cNvPr id="3" name="Subtitle 2"/>
          <p:cNvSpPr>
            <a:spLocks noGrp="1"/>
          </p:cNvSpPr>
          <p:nvPr>
            <p:ph type="subTitle" idx="1"/>
          </p:nvPr>
        </p:nvSpPr>
        <p:spPr>
          <a:xfrm>
            <a:off x="850005" y="4954318"/>
            <a:ext cx="10753859" cy="1588149"/>
          </a:xfrm>
        </p:spPr>
        <p:txBody>
          <a:bodyPr>
            <a:normAutofit/>
          </a:bodyPr>
          <a:lstStyle/>
          <a:p>
            <a:pPr algn="r"/>
            <a:r>
              <a:rPr lang="en-US" sz="3200" dirty="0" err="1" smtClean="0">
                <a:latin typeface="Adobe Arabic" panose="02040503050201020203" pitchFamily="18" charset="-78"/>
                <a:cs typeface="Adobe Arabic" panose="02040503050201020203" pitchFamily="18" charset="-78"/>
              </a:rPr>
              <a:t>Ayu</a:t>
            </a:r>
            <a:r>
              <a:rPr lang="en-US" sz="3200" dirty="0" smtClean="0">
                <a:latin typeface="Adobe Arabic" panose="02040503050201020203" pitchFamily="18" charset="-78"/>
                <a:cs typeface="Adobe Arabic" panose="02040503050201020203" pitchFamily="18" charset="-78"/>
              </a:rPr>
              <a:t> </a:t>
            </a:r>
            <a:r>
              <a:rPr lang="en-US" sz="3200" dirty="0" err="1" smtClean="0">
                <a:latin typeface="Adobe Arabic" panose="02040503050201020203" pitchFamily="18" charset="-78"/>
                <a:cs typeface="Adobe Arabic" panose="02040503050201020203" pitchFamily="18" charset="-78"/>
              </a:rPr>
              <a:t>Chrisniyanti</a:t>
            </a:r>
            <a:r>
              <a:rPr lang="en-US" sz="3200" dirty="0" smtClean="0">
                <a:latin typeface="Adobe Arabic" panose="02040503050201020203" pitchFamily="18" charset="-78"/>
                <a:cs typeface="Adobe Arabic" panose="02040503050201020203" pitchFamily="18" charset="-78"/>
              </a:rPr>
              <a:t> – E1500352</a:t>
            </a:r>
          </a:p>
          <a:p>
            <a:pPr algn="r"/>
            <a:r>
              <a:rPr lang="en-US" sz="3200" dirty="0" smtClean="0">
                <a:latin typeface="Adobe Arabic" panose="02040503050201020203" pitchFamily="18" charset="-78"/>
                <a:cs typeface="Adobe Arabic" panose="02040503050201020203" pitchFamily="18" charset="-78"/>
              </a:rPr>
              <a:t>Lovely – E1500367</a:t>
            </a:r>
            <a:endParaRPr lang="id-ID" sz="3200" dirty="0">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122618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1522" y="197304"/>
            <a:ext cx="9720072" cy="1385251"/>
          </a:xfrm>
        </p:spPr>
        <p:txBody>
          <a:bodyPr>
            <a:normAutofit/>
          </a:bodyPr>
          <a:lstStyle/>
          <a:p>
            <a:r>
              <a:rPr lang="en-US" sz="4400" b="1" dirty="0" smtClean="0">
                <a:latin typeface="Adobe Arabic" panose="02040503050201020203" pitchFamily="18" charset="-78"/>
                <a:cs typeface="Adobe Arabic" panose="02040503050201020203" pitchFamily="18" charset="-78"/>
              </a:rPr>
              <a:t>software requirements</a:t>
            </a:r>
            <a:endParaRPr lang="id-ID" sz="4400" b="1" dirty="0">
              <a:latin typeface="Adobe Arabic" panose="02040503050201020203" pitchFamily="18" charset="-78"/>
              <a:cs typeface="Adobe Arabic" panose="02040503050201020203" pitchFamily="18" charset="-78"/>
            </a:endParaRPr>
          </a:p>
        </p:txBody>
      </p:sp>
      <p:sp>
        <p:nvSpPr>
          <p:cNvPr id="3" name="Content Placeholder 2"/>
          <p:cNvSpPr>
            <a:spLocks noGrp="1"/>
          </p:cNvSpPr>
          <p:nvPr>
            <p:ph idx="1"/>
          </p:nvPr>
        </p:nvSpPr>
        <p:spPr>
          <a:xfrm>
            <a:off x="901521" y="1453765"/>
            <a:ext cx="10637948" cy="4908397"/>
          </a:xfrm>
        </p:spPr>
        <p:txBody>
          <a:bodyPr>
            <a:noAutofit/>
          </a:bodyPr>
          <a:lstStyle/>
          <a:p>
            <a:pPr algn="just">
              <a:lnSpc>
                <a:spcPct val="100000"/>
              </a:lnSpc>
              <a:spcBef>
                <a:spcPts val="600"/>
              </a:spcBef>
              <a:spcAft>
                <a:spcPts val="600"/>
              </a:spcAft>
              <a:buClr>
                <a:schemeClr val="bg1">
                  <a:lumMod val="50000"/>
                </a:schemeClr>
              </a:buClr>
              <a:buFont typeface="Wingdings" panose="05000000000000000000" pitchFamily="2" charset="2"/>
              <a:buChar char="§"/>
            </a:pPr>
            <a:endParaRPr lang="en-US" sz="2800" dirty="0" smtClean="0">
              <a:latin typeface="Adobe Arabic" panose="02040503050201020203" pitchFamily="18" charset="-78"/>
              <a:cs typeface="Adobe Arabic" panose="02040503050201020203" pitchFamily="18" charset="-78"/>
            </a:endParaRPr>
          </a:p>
          <a:p>
            <a:pPr algn="just">
              <a:lnSpc>
                <a:spcPct val="100000"/>
              </a:lnSpc>
              <a:spcBef>
                <a:spcPts val="600"/>
              </a:spcBef>
              <a:spcAft>
                <a:spcPts val="600"/>
              </a:spcAft>
              <a:buClr>
                <a:schemeClr val="bg1">
                  <a:lumMod val="50000"/>
                </a:schemeClr>
              </a:buClr>
              <a:buFont typeface="Wingdings" panose="05000000000000000000" pitchFamily="2" charset="2"/>
              <a:buChar char="§"/>
            </a:pPr>
            <a:endParaRPr lang="id-ID" sz="2800" dirty="0">
              <a:latin typeface="Adobe Arabic" panose="02040503050201020203" pitchFamily="18" charset="-78"/>
              <a:cs typeface="Adobe Arabic" panose="02040503050201020203" pitchFamily="18" charset="-78"/>
            </a:endParaRPr>
          </a:p>
          <a:p>
            <a:pPr marL="0" indent="0" algn="just">
              <a:lnSpc>
                <a:spcPct val="100000"/>
              </a:lnSpc>
              <a:spcBef>
                <a:spcPts val="600"/>
              </a:spcBef>
              <a:spcAft>
                <a:spcPts val="600"/>
              </a:spcAft>
              <a:buClr>
                <a:schemeClr val="bg1">
                  <a:lumMod val="50000"/>
                </a:schemeClr>
              </a:buClr>
              <a:buNone/>
            </a:pPr>
            <a:endParaRPr lang="en-US" sz="2800" dirty="0" smtClean="0">
              <a:latin typeface="Adobe Arabic" panose="02040503050201020203" pitchFamily="18" charset="-78"/>
              <a:cs typeface="Adobe Arabic" panose="02040503050201020203" pitchFamily="18" charset="-78"/>
            </a:endParaRPr>
          </a:p>
        </p:txBody>
      </p:sp>
      <p:graphicFrame>
        <p:nvGraphicFramePr>
          <p:cNvPr id="5" name="Table 4"/>
          <p:cNvGraphicFramePr>
            <a:graphicFrameLocks noGrp="1"/>
          </p:cNvGraphicFramePr>
          <p:nvPr>
            <p:extLst>
              <p:ext uri="{D42A27DB-BD31-4B8C-83A1-F6EECF244321}">
                <p14:modId xmlns:p14="http://schemas.microsoft.com/office/powerpoint/2010/main" val="1971215961"/>
              </p:ext>
            </p:extLst>
          </p:nvPr>
        </p:nvGraphicFramePr>
        <p:xfrm>
          <a:off x="1082040" y="1691640"/>
          <a:ext cx="9982200" cy="2819400"/>
        </p:xfrm>
        <a:graphic>
          <a:graphicData uri="http://schemas.openxmlformats.org/drawingml/2006/table">
            <a:tbl>
              <a:tblPr>
                <a:tableStyleId>{5C22544A-7EE6-4342-B048-85BDC9FD1C3A}</a:tableStyleId>
              </a:tblPr>
              <a:tblGrid>
                <a:gridCol w="937105"/>
                <a:gridCol w="3680145"/>
                <a:gridCol w="3171399"/>
                <a:gridCol w="792850"/>
                <a:gridCol w="1400701"/>
              </a:tblGrid>
              <a:tr h="704850">
                <a:tc gridSpan="5">
                  <a:txBody>
                    <a:bodyPr/>
                    <a:lstStyle/>
                    <a:p>
                      <a:pPr>
                        <a:lnSpc>
                          <a:spcPct val="150000"/>
                        </a:lnSpc>
                        <a:spcAft>
                          <a:spcPts val="600"/>
                        </a:spcAft>
                        <a:tabLst>
                          <a:tab pos="236220" algn="l"/>
                        </a:tabLst>
                      </a:pPr>
                      <a:r>
                        <a:rPr lang="en-US" sz="2800" dirty="0">
                          <a:effectLst/>
                          <a:latin typeface="Adobe Arabic" panose="02040503050201020203" pitchFamily="18" charset="-78"/>
                          <a:cs typeface="Adobe Arabic" panose="02040503050201020203" pitchFamily="18" charset="-78"/>
                        </a:rPr>
                        <a:t>Operating system</a:t>
                      </a:r>
                      <a:endParaRPr lang="id-ID" sz="2800" dirty="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c hMerge="1">
                  <a:txBody>
                    <a:bodyPr/>
                    <a:lstStyle/>
                    <a:p>
                      <a:endParaRPr lang="id-ID"/>
                    </a:p>
                  </a:txBody>
                  <a:tcPr/>
                </a:tc>
                <a:tc hMerge="1">
                  <a:txBody>
                    <a:bodyPr/>
                    <a:lstStyle/>
                    <a:p>
                      <a:endParaRPr lang="id-ID"/>
                    </a:p>
                  </a:txBody>
                  <a:tcPr/>
                </a:tc>
                <a:tc hMerge="1">
                  <a:txBody>
                    <a:bodyPr/>
                    <a:lstStyle/>
                    <a:p>
                      <a:endParaRPr lang="id-ID"/>
                    </a:p>
                  </a:txBody>
                  <a:tcPr/>
                </a:tc>
                <a:tc hMerge="1">
                  <a:txBody>
                    <a:bodyPr/>
                    <a:lstStyle/>
                    <a:p>
                      <a:endParaRPr lang="id-ID"/>
                    </a:p>
                  </a:txBody>
                  <a:tcPr/>
                </a:tc>
              </a:tr>
              <a:tr h="704850">
                <a:tc>
                  <a:txBody>
                    <a:bodyPr/>
                    <a:lstStyle/>
                    <a:p>
                      <a:pPr algn="ctr">
                        <a:lnSpc>
                          <a:spcPct val="150000"/>
                        </a:lnSpc>
                        <a:spcAft>
                          <a:spcPts val="600"/>
                        </a:spcAft>
                      </a:pPr>
                      <a:r>
                        <a:rPr lang="en-US" sz="2800">
                          <a:effectLst/>
                          <a:latin typeface="Adobe Arabic" panose="02040503050201020203" pitchFamily="18" charset="-78"/>
                          <a:cs typeface="Adobe Arabic" panose="02040503050201020203" pitchFamily="18" charset="-78"/>
                        </a:rPr>
                        <a:t>5</a:t>
                      </a:r>
                      <a:endParaRPr lang="id-ID" sz="280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c>
                  <a:txBody>
                    <a:bodyPr/>
                    <a:lstStyle/>
                    <a:p>
                      <a:pPr>
                        <a:lnSpc>
                          <a:spcPct val="150000"/>
                        </a:lnSpc>
                        <a:spcAft>
                          <a:spcPts val="600"/>
                        </a:spcAft>
                      </a:pPr>
                      <a:r>
                        <a:rPr lang="en-US" sz="2800" dirty="0">
                          <a:effectLst/>
                          <a:latin typeface="Adobe Arabic" panose="02040503050201020203" pitchFamily="18" charset="-78"/>
                          <a:cs typeface="Adobe Arabic" panose="02040503050201020203" pitchFamily="18" charset="-78"/>
                        </a:rPr>
                        <a:t>Windows 10</a:t>
                      </a:r>
                      <a:endParaRPr lang="id-ID" sz="2800" dirty="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c>
                  <a:txBody>
                    <a:bodyPr/>
                    <a:lstStyle/>
                    <a:p>
                      <a:pPr>
                        <a:lnSpc>
                          <a:spcPct val="150000"/>
                        </a:lnSpc>
                        <a:spcAft>
                          <a:spcPts val="600"/>
                        </a:spcAft>
                      </a:pPr>
                      <a:r>
                        <a:rPr lang="en-US" sz="2800">
                          <a:effectLst/>
                          <a:latin typeface="Adobe Arabic" panose="02040503050201020203" pitchFamily="18" charset="-78"/>
                          <a:cs typeface="Adobe Arabic" panose="02040503050201020203" pitchFamily="18" charset="-78"/>
                        </a:rPr>
                        <a:t>Project development </a:t>
                      </a:r>
                      <a:endParaRPr lang="id-ID" sz="280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c>
                  <a:txBody>
                    <a:bodyPr/>
                    <a:lstStyle/>
                    <a:p>
                      <a:pPr algn="ctr">
                        <a:lnSpc>
                          <a:spcPct val="150000"/>
                        </a:lnSpc>
                        <a:spcAft>
                          <a:spcPts val="600"/>
                        </a:spcAft>
                      </a:pPr>
                      <a:r>
                        <a:rPr lang="en-US" sz="2800">
                          <a:effectLst/>
                          <a:latin typeface="Adobe Arabic" panose="02040503050201020203" pitchFamily="18" charset="-78"/>
                          <a:cs typeface="Adobe Arabic" panose="02040503050201020203" pitchFamily="18" charset="-78"/>
                        </a:rPr>
                        <a:t>-</a:t>
                      </a:r>
                      <a:endParaRPr lang="id-ID" sz="280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c>
                  <a:txBody>
                    <a:bodyPr/>
                    <a:lstStyle/>
                    <a:p>
                      <a:pPr algn="ctr">
                        <a:lnSpc>
                          <a:spcPct val="150000"/>
                        </a:lnSpc>
                        <a:spcAft>
                          <a:spcPts val="600"/>
                        </a:spcAft>
                        <a:tabLst>
                          <a:tab pos="236220" algn="l"/>
                        </a:tabLst>
                      </a:pPr>
                      <a:r>
                        <a:rPr lang="en-US" sz="2800">
                          <a:effectLst/>
                          <a:latin typeface="Adobe Arabic" panose="02040503050201020203" pitchFamily="18" charset="-78"/>
                          <a:cs typeface="Adobe Arabic" panose="02040503050201020203" pitchFamily="18" charset="-78"/>
                        </a:rPr>
                        <a:t>Available</a:t>
                      </a:r>
                      <a:endParaRPr lang="id-ID" sz="280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r>
              <a:tr h="704850">
                <a:tc>
                  <a:txBody>
                    <a:bodyPr/>
                    <a:lstStyle/>
                    <a:p>
                      <a:pPr algn="ctr">
                        <a:lnSpc>
                          <a:spcPct val="150000"/>
                        </a:lnSpc>
                        <a:spcAft>
                          <a:spcPts val="600"/>
                        </a:spcAft>
                      </a:pPr>
                      <a:r>
                        <a:rPr lang="en-US" sz="2800">
                          <a:effectLst/>
                          <a:latin typeface="Adobe Arabic" panose="02040503050201020203" pitchFamily="18" charset="-78"/>
                          <a:cs typeface="Adobe Arabic" panose="02040503050201020203" pitchFamily="18" charset="-78"/>
                        </a:rPr>
                        <a:t>6</a:t>
                      </a:r>
                      <a:endParaRPr lang="id-ID" sz="280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c>
                  <a:txBody>
                    <a:bodyPr/>
                    <a:lstStyle/>
                    <a:p>
                      <a:pPr algn="just">
                        <a:lnSpc>
                          <a:spcPct val="150000"/>
                        </a:lnSpc>
                        <a:spcAft>
                          <a:spcPts val="600"/>
                        </a:spcAft>
                      </a:pPr>
                      <a:r>
                        <a:rPr lang="en-US" sz="2800" dirty="0" err="1">
                          <a:effectLst/>
                          <a:latin typeface="Adobe Arabic" panose="02040503050201020203" pitchFamily="18" charset="-78"/>
                          <a:cs typeface="Adobe Arabic" panose="02040503050201020203" pitchFamily="18" charset="-78"/>
                        </a:rPr>
                        <a:t>MacOS</a:t>
                      </a:r>
                      <a:r>
                        <a:rPr lang="en-US" sz="2800" dirty="0">
                          <a:effectLst/>
                          <a:latin typeface="Adobe Arabic" panose="02040503050201020203" pitchFamily="18" charset="-78"/>
                          <a:cs typeface="Adobe Arabic" panose="02040503050201020203" pitchFamily="18" charset="-78"/>
                        </a:rPr>
                        <a:t> Sierra 10.12.3</a:t>
                      </a:r>
                      <a:endParaRPr lang="id-ID" sz="2800" dirty="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c>
                  <a:txBody>
                    <a:bodyPr/>
                    <a:lstStyle/>
                    <a:p>
                      <a:pPr>
                        <a:lnSpc>
                          <a:spcPct val="150000"/>
                        </a:lnSpc>
                        <a:spcAft>
                          <a:spcPts val="600"/>
                        </a:spcAft>
                      </a:pPr>
                      <a:r>
                        <a:rPr lang="en-US" sz="2800" dirty="0">
                          <a:effectLst/>
                          <a:latin typeface="Adobe Arabic" panose="02040503050201020203" pitchFamily="18" charset="-78"/>
                          <a:cs typeface="Adobe Arabic" panose="02040503050201020203" pitchFamily="18" charset="-78"/>
                        </a:rPr>
                        <a:t>Project development</a:t>
                      </a:r>
                      <a:endParaRPr lang="id-ID" sz="2800" dirty="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c>
                  <a:txBody>
                    <a:bodyPr/>
                    <a:lstStyle/>
                    <a:p>
                      <a:pPr algn="ctr">
                        <a:lnSpc>
                          <a:spcPct val="150000"/>
                        </a:lnSpc>
                        <a:spcAft>
                          <a:spcPts val="600"/>
                        </a:spcAft>
                      </a:pPr>
                      <a:r>
                        <a:rPr lang="en-US" sz="2800">
                          <a:effectLst/>
                          <a:latin typeface="Adobe Arabic" panose="02040503050201020203" pitchFamily="18" charset="-78"/>
                          <a:cs typeface="Adobe Arabic" panose="02040503050201020203" pitchFamily="18" charset="-78"/>
                        </a:rPr>
                        <a:t>-</a:t>
                      </a:r>
                      <a:endParaRPr lang="id-ID" sz="280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c>
                  <a:txBody>
                    <a:bodyPr/>
                    <a:lstStyle/>
                    <a:p>
                      <a:pPr algn="ctr">
                        <a:lnSpc>
                          <a:spcPct val="150000"/>
                        </a:lnSpc>
                        <a:spcAft>
                          <a:spcPts val="600"/>
                        </a:spcAft>
                        <a:tabLst>
                          <a:tab pos="236220" algn="l"/>
                        </a:tabLst>
                      </a:pPr>
                      <a:r>
                        <a:rPr lang="en-US" sz="2800">
                          <a:effectLst/>
                          <a:latin typeface="Adobe Arabic" panose="02040503050201020203" pitchFamily="18" charset="-78"/>
                          <a:cs typeface="Adobe Arabic" panose="02040503050201020203" pitchFamily="18" charset="-78"/>
                        </a:rPr>
                        <a:t>Available</a:t>
                      </a:r>
                      <a:endParaRPr lang="id-ID" sz="280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r>
              <a:tr h="704850">
                <a:tc>
                  <a:txBody>
                    <a:bodyPr/>
                    <a:lstStyle/>
                    <a:p>
                      <a:pPr algn="ctr">
                        <a:lnSpc>
                          <a:spcPct val="150000"/>
                        </a:lnSpc>
                        <a:spcAft>
                          <a:spcPts val="600"/>
                        </a:spcAft>
                      </a:pPr>
                      <a:r>
                        <a:rPr lang="en-US" sz="2800">
                          <a:effectLst/>
                          <a:latin typeface="Adobe Arabic" panose="02040503050201020203" pitchFamily="18" charset="-78"/>
                          <a:cs typeface="Adobe Arabic" panose="02040503050201020203" pitchFamily="18" charset="-78"/>
                        </a:rPr>
                        <a:t>7</a:t>
                      </a:r>
                      <a:endParaRPr lang="id-ID" sz="280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c>
                  <a:txBody>
                    <a:bodyPr/>
                    <a:lstStyle/>
                    <a:p>
                      <a:pPr>
                        <a:lnSpc>
                          <a:spcPct val="150000"/>
                        </a:lnSpc>
                        <a:spcAft>
                          <a:spcPts val="600"/>
                        </a:spcAft>
                      </a:pPr>
                      <a:r>
                        <a:rPr lang="en-US" sz="2800" dirty="0">
                          <a:effectLst/>
                          <a:latin typeface="Adobe Arabic" panose="02040503050201020203" pitchFamily="18" charset="-78"/>
                          <a:cs typeface="Adobe Arabic" panose="02040503050201020203" pitchFamily="18" charset="-78"/>
                        </a:rPr>
                        <a:t>Android Nougat 7.0</a:t>
                      </a:r>
                      <a:endParaRPr lang="id-ID" sz="2800" dirty="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c>
                  <a:txBody>
                    <a:bodyPr/>
                    <a:lstStyle/>
                    <a:p>
                      <a:pPr>
                        <a:lnSpc>
                          <a:spcPct val="150000"/>
                        </a:lnSpc>
                        <a:spcAft>
                          <a:spcPts val="600"/>
                        </a:spcAft>
                      </a:pPr>
                      <a:r>
                        <a:rPr lang="en-US" sz="2800">
                          <a:effectLst/>
                          <a:latin typeface="Adobe Arabic" panose="02040503050201020203" pitchFamily="18" charset="-78"/>
                          <a:cs typeface="Adobe Arabic" panose="02040503050201020203" pitchFamily="18" charset="-78"/>
                        </a:rPr>
                        <a:t>Project testing</a:t>
                      </a:r>
                      <a:endParaRPr lang="id-ID" sz="280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c>
                  <a:txBody>
                    <a:bodyPr/>
                    <a:lstStyle/>
                    <a:p>
                      <a:pPr algn="ctr">
                        <a:lnSpc>
                          <a:spcPct val="150000"/>
                        </a:lnSpc>
                        <a:spcAft>
                          <a:spcPts val="600"/>
                        </a:spcAft>
                      </a:pPr>
                      <a:r>
                        <a:rPr lang="en-US" sz="2800">
                          <a:effectLst/>
                          <a:latin typeface="Adobe Arabic" panose="02040503050201020203" pitchFamily="18" charset="-78"/>
                          <a:cs typeface="Adobe Arabic" panose="02040503050201020203" pitchFamily="18" charset="-78"/>
                        </a:rPr>
                        <a:t>-</a:t>
                      </a:r>
                      <a:endParaRPr lang="id-ID" sz="280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c>
                  <a:txBody>
                    <a:bodyPr/>
                    <a:lstStyle/>
                    <a:p>
                      <a:pPr algn="ctr">
                        <a:lnSpc>
                          <a:spcPct val="150000"/>
                        </a:lnSpc>
                        <a:spcAft>
                          <a:spcPts val="600"/>
                        </a:spcAft>
                        <a:tabLst>
                          <a:tab pos="236220" algn="l"/>
                        </a:tabLst>
                      </a:pPr>
                      <a:r>
                        <a:rPr lang="en-US" sz="2800" dirty="0">
                          <a:effectLst/>
                          <a:latin typeface="Adobe Arabic" panose="02040503050201020203" pitchFamily="18" charset="-78"/>
                          <a:cs typeface="Adobe Arabic" panose="02040503050201020203" pitchFamily="18" charset="-78"/>
                        </a:rPr>
                        <a:t>Available</a:t>
                      </a:r>
                      <a:endParaRPr lang="id-ID" sz="2800" dirty="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891956168"/>
              </p:ext>
            </p:extLst>
          </p:nvPr>
        </p:nvGraphicFramePr>
        <p:xfrm>
          <a:off x="1112521" y="4541520"/>
          <a:ext cx="9951720" cy="1920240"/>
        </p:xfrm>
        <a:graphic>
          <a:graphicData uri="http://schemas.openxmlformats.org/drawingml/2006/table">
            <a:tbl>
              <a:tblPr>
                <a:tableStyleId>{5C22544A-7EE6-4342-B048-85BDC9FD1C3A}</a:tableStyleId>
              </a:tblPr>
              <a:tblGrid>
                <a:gridCol w="934244"/>
                <a:gridCol w="3668906"/>
                <a:gridCol w="3161716"/>
                <a:gridCol w="790430"/>
                <a:gridCol w="1396424"/>
              </a:tblGrid>
              <a:tr h="563880">
                <a:tc gridSpan="5">
                  <a:txBody>
                    <a:bodyPr/>
                    <a:lstStyle/>
                    <a:p>
                      <a:pPr>
                        <a:lnSpc>
                          <a:spcPct val="150000"/>
                        </a:lnSpc>
                        <a:spcAft>
                          <a:spcPts val="600"/>
                        </a:spcAft>
                        <a:tabLst>
                          <a:tab pos="236220" algn="l"/>
                        </a:tabLst>
                      </a:pPr>
                      <a:r>
                        <a:rPr lang="en-US" sz="2800" dirty="0" smtClean="0">
                          <a:effectLst/>
                          <a:latin typeface="Adobe Arabic" panose="02040503050201020203" pitchFamily="18" charset="-78"/>
                          <a:cs typeface="Adobe Arabic" panose="02040503050201020203" pitchFamily="18" charset="-78"/>
                        </a:rPr>
                        <a:t>Tools Used</a:t>
                      </a:r>
                      <a:endParaRPr lang="id-ID" sz="2800" dirty="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c hMerge="1">
                  <a:txBody>
                    <a:bodyPr/>
                    <a:lstStyle/>
                    <a:p>
                      <a:endParaRPr lang="id-ID"/>
                    </a:p>
                  </a:txBody>
                  <a:tcPr/>
                </a:tc>
                <a:tc hMerge="1">
                  <a:txBody>
                    <a:bodyPr/>
                    <a:lstStyle/>
                    <a:p>
                      <a:endParaRPr lang="id-ID"/>
                    </a:p>
                  </a:txBody>
                  <a:tcPr/>
                </a:tc>
                <a:tc hMerge="1">
                  <a:txBody>
                    <a:bodyPr/>
                    <a:lstStyle/>
                    <a:p>
                      <a:endParaRPr lang="id-ID"/>
                    </a:p>
                  </a:txBody>
                  <a:tcPr/>
                </a:tc>
                <a:tc hMerge="1">
                  <a:txBody>
                    <a:bodyPr/>
                    <a:lstStyle/>
                    <a:p>
                      <a:endParaRPr lang="id-ID"/>
                    </a:p>
                  </a:txBody>
                  <a:tcPr/>
                </a:tc>
              </a:tr>
              <a:tr h="1104900">
                <a:tc>
                  <a:txBody>
                    <a:bodyPr/>
                    <a:lstStyle/>
                    <a:p>
                      <a:pPr algn="ctr">
                        <a:lnSpc>
                          <a:spcPct val="150000"/>
                        </a:lnSpc>
                        <a:spcAft>
                          <a:spcPts val="600"/>
                        </a:spcAft>
                      </a:pPr>
                      <a:r>
                        <a:rPr lang="en-US" sz="2800" dirty="0">
                          <a:effectLst/>
                          <a:latin typeface="Adobe Arabic" panose="02040503050201020203" pitchFamily="18" charset="-78"/>
                          <a:cs typeface="Adobe Arabic" panose="02040503050201020203" pitchFamily="18" charset="-78"/>
                        </a:rPr>
                        <a:t>8</a:t>
                      </a:r>
                      <a:endParaRPr lang="id-ID" sz="2800" dirty="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c>
                  <a:txBody>
                    <a:bodyPr/>
                    <a:lstStyle/>
                    <a:p>
                      <a:pPr>
                        <a:lnSpc>
                          <a:spcPct val="150000"/>
                        </a:lnSpc>
                        <a:spcAft>
                          <a:spcPts val="600"/>
                        </a:spcAft>
                      </a:pPr>
                      <a:r>
                        <a:rPr lang="en-US" sz="2800" dirty="0" err="1">
                          <a:effectLst/>
                          <a:latin typeface="Adobe Arabic" panose="02040503050201020203" pitchFamily="18" charset="-78"/>
                          <a:cs typeface="Adobe Arabic" panose="02040503050201020203" pitchFamily="18" charset="-78"/>
                        </a:rPr>
                        <a:t>IntelliJ</a:t>
                      </a:r>
                      <a:r>
                        <a:rPr lang="en-US" sz="2800" dirty="0">
                          <a:effectLst/>
                          <a:latin typeface="Adobe Arabic" panose="02040503050201020203" pitchFamily="18" charset="-78"/>
                          <a:cs typeface="Adobe Arabic" panose="02040503050201020203" pitchFamily="18" charset="-78"/>
                        </a:rPr>
                        <a:t> IDEA Community Edition 2018.2.4 </a:t>
                      </a:r>
                      <a:endParaRPr lang="id-ID" sz="2800" dirty="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c>
                  <a:txBody>
                    <a:bodyPr/>
                    <a:lstStyle/>
                    <a:p>
                      <a:pPr>
                        <a:lnSpc>
                          <a:spcPct val="150000"/>
                        </a:lnSpc>
                        <a:spcAft>
                          <a:spcPts val="600"/>
                        </a:spcAft>
                      </a:pPr>
                      <a:r>
                        <a:rPr lang="en-US" sz="2800" dirty="0">
                          <a:effectLst/>
                          <a:latin typeface="Adobe Arabic" panose="02040503050201020203" pitchFamily="18" charset="-78"/>
                          <a:cs typeface="Adobe Arabic" panose="02040503050201020203" pitchFamily="18" charset="-78"/>
                        </a:rPr>
                        <a:t>Android application development</a:t>
                      </a:r>
                      <a:endParaRPr lang="id-ID" sz="2800" dirty="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c>
                  <a:txBody>
                    <a:bodyPr/>
                    <a:lstStyle/>
                    <a:p>
                      <a:pPr algn="ctr">
                        <a:lnSpc>
                          <a:spcPct val="150000"/>
                        </a:lnSpc>
                        <a:spcAft>
                          <a:spcPts val="600"/>
                        </a:spcAft>
                      </a:pPr>
                      <a:r>
                        <a:rPr lang="en-US" sz="2800">
                          <a:effectLst/>
                          <a:latin typeface="Adobe Arabic" panose="02040503050201020203" pitchFamily="18" charset="-78"/>
                          <a:cs typeface="Adobe Arabic" panose="02040503050201020203" pitchFamily="18" charset="-78"/>
                        </a:rPr>
                        <a:t>-</a:t>
                      </a:r>
                      <a:endParaRPr lang="id-ID" sz="280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c>
                  <a:txBody>
                    <a:bodyPr/>
                    <a:lstStyle/>
                    <a:p>
                      <a:pPr algn="ctr">
                        <a:lnSpc>
                          <a:spcPct val="150000"/>
                        </a:lnSpc>
                        <a:spcAft>
                          <a:spcPts val="600"/>
                        </a:spcAft>
                        <a:tabLst>
                          <a:tab pos="236220" algn="l"/>
                        </a:tabLst>
                      </a:pPr>
                      <a:r>
                        <a:rPr lang="en-US" sz="2800" dirty="0">
                          <a:effectLst/>
                          <a:latin typeface="Adobe Arabic" panose="02040503050201020203" pitchFamily="18" charset="-78"/>
                          <a:cs typeface="Adobe Arabic" panose="02040503050201020203" pitchFamily="18" charset="-78"/>
                        </a:rPr>
                        <a:t>Available</a:t>
                      </a:r>
                      <a:endParaRPr lang="id-ID" sz="2800" dirty="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r>
            </a:tbl>
          </a:graphicData>
        </a:graphic>
      </p:graphicFrame>
    </p:spTree>
    <p:extLst>
      <p:ext uri="{BB962C8B-B14F-4D97-AF65-F5344CB8AC3E}">
        <p14:creationId xmlns:p14="http://schemas.microsoft.com/office/powerpoint/2010/main" val="3575757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1521" y="213360"/>
            <a:ext cx="9720072" cy="1385251"/>
          </a:xfrm>
        </p:spPr>
        <p:txBody>
          <a:bodyPr>
            <a:normAutofit/>
          </a:bodyPr>
          <a:lstStyle/>
          <a:p>
            <a:r>
              <a:rPr lang="en-US" sz="4400" b="1" dirty="0" smtClean="0">
                <a:latin typeface="Adobe Arabic" panose="02040503050201020203" pitchFamily="18" charset="-78"/>
                <a:cs typeface="Adobe Arabic" panose="02040503050201020203" pitchFamily="18" charset="-78"/>
              </a:rPr>
              <a:t>software requirements</a:t>
            </a:r>
            <a:endParaRPr lang="id-ID" sz="4400" b="1" dirty="0">
              <a:latin typeface="Adobe Arabic" panose="02040503050201020203" pitchFamily="18" charset="-78"/>
              <a:cs typeface="Adobe Arabic" panose="02040503050201020203" pitchFamily="18" charset="-78"/>
            </a:endParaRPr>
          </a:p>
        </p:txBody>
      </p:sp>
      <p:sp>
        <p:nvSpPr>
          <p:cNvPr id="3" name="Content Placeholder 2"/>
          <p:cNvSpPr>
            <a:spLocks noGrp="1"/>
          </p:cNvSpPr>
          <p:nvPr>
            <p:ph idx="1"/>
          </p:nvPr>
        </p:nvSpPr>
        <p:spPr>
          <a:xfrm>
            <a:off x="901521" y="1453765"/>
            <a:ext cx="10637948" cy="4908397"/>
          </a:xfrm>
        </p:spPr>
        <p:txBody>
          <a:bodyPr>
            <a:noAutofit/>
          </a:bodyPr>
          <a:lstStyle/>
          <a:p>
            <a:pPr algn="just">
              <a:lnSpc>
                <a:spcPct val="100000"/>
              </a:lnSpc>
              <a:spcBef>
                <a:spcPts val="600"/>
              </a:spcBef>
              <a:spcAft>
                <a:spcPts val="600"/>
              </a:spcAft>
              <a:buClr>
                <a:schemeClr val="bg1">
                  <a:lumMod val="50000"/>
                </a:schemeClr>
              </a:buClr>
              <a:buFont typeface="Wingdings" panose="05000000000000000000" pitchFamily="2" charset="2"/>
              <a:buChar char="§"/>
            </a:pPr>
            <a:endParaRPr lang="en-US" sz="2800" dirty="0" smtClean="0">
              <a:latin typeface="Adobe Arabic" panose="02040503050201020203" pitchFamily="18" charset="-78"/>
              <a:cs typeface="Adobe Arabic" panose="02040503050201020203" pitchFamily="18" charset="-78"/>
            </a:endParaRPr>
          </a:p>
          <a:p>
            <a:pPr algn="just">
              <a:lnSpc>
                <a:spcPct val="100000"/>
              </a:lnSpc>
              <a:spcBef>
                <a:spcPts val="600"/>
              </a:spcBef>
              <a:spcAft>
                <a:spcPts val="600"/>
              </a:spcAft>
              <a:buClr>
                <a:schemeClr val="bg1">
                  <a:lumMod val="50000"/>
                </a:schemeClr>
              </a:buClr>
              <a:buFont typeface="Wingdings" panose="05000000000000000000" pitchFamily="2" charset="2"/>
              <a:buChar char="§"/>
            </a:pPr>
            <a:endParaRPr lang="id-ID" sz="2800" dirty="0">
              <a:latin typeface="Adobe Arabic" panose="02040503050201020203" pitchFamily="18" charset="-78"/>
              <a:cs typeface="Adobe Arabic" panose="02040503050201020203" pitchFamily="18" charset="-78"/>
            </a:endParaRPr>
          </a:p>
          <a:p>
            <a:pPr marL="0" indent="0" algn="just">
              <a:lnSpc>
                <a:spcPct val="100000"/>
              </a:lnSpc>
              <a:spcBef>
                <a:spcPts val="600"/>
              </a:spcBef>
              <a:spcAft>
                <a:spcPts val="600"/>
              </a:spcAft>
              <a:buClr>
                <a:schemeClr val="bg1">
                  <a:lumMod val="50000"/>
                </a:schemeClr>
              </a:buClr>
              <a:buNone/>
            </a:pPr>
            <a:endParaRPr lang="en-US" sz="2800" dirty="0" smtClean="0">
              <a:latin typeface="Adobe Arabic" panose="02040503050201020203" pitchFamily="18" charset="-78"/>
              <a:cs typeface="Adobe Arabic" panose="02040503050201020203" pitchFamily="18" charset="-78"/>
            </a:endParaRPr>
          </a:p>
        </p:txBody>
      </p:sp>
      <p:graphicFrame>
        <p:nvGraphicFramePr>
          <p:cNvPr id="6" name="Table 5"/>
          <p:cNvGraphicFramePr>
            <a:graphicFrameLocks noGrp="1"/>
          </p:cNvGraphicFramePr>
          <p:nvPr>
            <p:extLst>
              <p:ext uri="{D42A27DB-BD31-4B8C-83A1-F6EECF244321}">
                <p14:modId xmlns:p14="http://schemas.microsoft.com/office/powerpoint/2010/main" val="3602880545"/>
              </p:ext>
            </p:extLst>
          </p:nvPr>
        </p:nvGraphicFramePr>
        <p:xfrm>
          <a:off x="1097279" y="1659571"/>
          <a:ext cx="10088879" cy="4008438"/>
        </p:xfrm>
        <a:graphic>
          <a:graphicData uri="http://schemas.openxmlformats.org/drawingml/2006/table">
            <a:tbl>
              <a:tblPr>
                <a:tableStyleId>{5C22544A-7EE6-4342-B048-85BDC9FD1C3A}</a:tableStyleId>
              </a:tblPr>
              <a:tblGrid>
                <a:gridCol w="947119"/>
                <a:gridCol w="3719475"/>
                <a:gridCol w="3205292"/>
                <a:gridCol w="801323"/>
                <a:gridCol w="1415670"/>
              </a:tblGrid>
              <a:tr h="668073">
                <a:tc>
                  <a:txBody>
                    <a:bodyPr/>
                    <a:lstStyle/>
                    <a:p>
                      <a:pPr algn="ctr">
                        <a:lnSpc>
                          <a:spcPct val="150000"/>
                        </a:lnSpc>
                        <a:spcAft>
                          <a:spcPts val="600"/>
                        </a:spcAft>
                      </a:pPr>
                      <a:r>
                        <a:rPr lang="en-US" sz="2800" dirty="0">
                          <a:effectLst/>
                          <a:latin typeface="Adobe Arabic" panose="02040503050201020203" pitchFamily="18" charset="-78"/>
                          <a:cs typeface="Adobe Arabic" panose="02040503050201020203" pitchFamily="18" charset="-78"/>
                        </a:rPr>
                        <a:t>9</a:t>
                      </a:r>
                      <a:endParaRPr lang="id-ID" sz="2800" dirty="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c>
                  <a:txBody>
                    <a:bodyPr/>
                    <a:lstStyle/>
                    <a:p>
                      <a:pPr>
                        <a:lnSpc>
                          <a:spcPct val="150000"/>
                        </a:lnSpc>
                        <a:spcAft>
                          <a:spcPts val="600"/>
                        </a:spcAft>
                      </a:pPr>
                      <a:r>
                        <a:rPr lang="en-US" sz="2800" dirty="0">
                          <a:effectLst/>
                          <a:latin typeface="Adobe Arabic" panose="02040503050201020203" pitchFamily="18" charset="-78"/>
                          <a:cs typeface="Adobe Arabic" panose="02040503050201020203" pitchFamily="18" charset="-78"/>
                        </a:rPr>
                        <a:t>Adobe Photoshop CS6</a:t>
                      </a:r>
                      <a:endParaRPr lang="id-ID" sz="2800" dirty="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c>
                  <a:txBody>
                    <a:bodyPr/>
                    <a:lstStyle/>
                    <a:p>
                      <a:pPr>
                        <a:lnSpc>
                          <a:spcPct val="150000"/>
                        </a:lnSpc>
                        <a:spcAft>
                          <a:spcPts val="600"/>
                        </a:spcAft>
                      </a:pPr>
                      <a:r>
                        <a:rPr lang="en-US" sz="2800">
                          <a:effectLst/>
                          <a:latin typeface="Adobe Arabic" panose="02040503050201020203" pitchFamily="18" charset="-78"/>
                          <a:cs typeface="Adobe Arabic" panose="02040503050201020203" pitchFamily="18" charset="-78"/>
                        </a:rPr>
                        <a:t>User interface design</a:t>
                      </a:r>
                      <a:endParaRPr lang="id-ID" sz="280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c>
                  <a:txBody>
                    <a:bodyPr/>
                    <a:lstStyle/>
                    <a:p>
                      <a:pPr algn="ctr">
                        <a:lnSpc>
                          <a:spcPct val="150000"/>
                        </a:lnSpc>
                        <a:spcAft>
                          <a:spcPts val="600"/>
                        </a:spcAft>
                      </a:pPr>
                      <a:r>
                        <a:rPr lang="en-US" sz="2800">
                          <a:effectLst/>
                          <a:latin typeface="Adobe Arabic" panose="02040503050201020203" pitchFamily="18" charset="-78"/>
                          <a:cs typeface="Adobe Arabic" panose="02040503050201020203" pitchFamily="18" charset="-78"/>
                        </a:rPr>
                        <a:t>-</a:t>
                      </a:r>
                      <a:endParaRPr lang="id-ID" sz="280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c>
                  <a:txBody>
                    <a:bodyPr/>
                    <a:lstStyle/>
                    <a:p>
                      <a:pPr algn="ctr">
                        <a:lnSpc>
                          <a:spcPct val="150000"/>
                        </a:lnSpc>
                        <a:spcAft>
                          <a:spcPts val="600"/>
                        </a:spcAft>
                        <a:tabLst>
                          <a:tab pos="236220" algn="l"/>
                        </a:tabLst>
                      </a:pPr>
                      <a:r>
                        <a:rPr lang="en-US" sz="2800">
                          <a:effectLst/>
                          <a:latin typeface="Adobe Arabic" panose="02040503050201020203" pitchFamily="18" charset="-78"/>
                          <a:cs typeface="Adobe Arabic" panose="02040503050201020203" pitchFamily="18" charset="-78"/>
                        </a:rPr>
                        <a:t>Available</a:t>
                      </a:r>
                      <a:endParaRPr lang="id-ID" sz="280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r>
              <a:tr h="668073">
                <a:tc>
                  <a:txBody>
                    <a:bodyPr/>
                    <a:lstStyle/>
                    <a:p>
                      <a:pPr algn="ctr">
                        <a:lnSpc>
                          <a:spcPct val="150000"/>
                        </a:lnSpc>
                        <a:spcAft>
                          <a:spcPts val="600"/>
                        </a:spcAft>
                      </a:pPr>
                      <a:r>
                        <a:rPr lang="en-US" sz="2800">
                          <a:effectLst/>
                          <a:latin typeface="Adobe Arabic" panose="02040503050201020203" pitchFamily="18" charset="-78"/>
                          <a:cs typeface="Adobe Arabic" panose="02040503050201020203" pitchFamily="18" charset="-78"/>
                        </a:rPr>
                        <a:t>10</a:t>
                      </a:r>
                      <a:endParaRPr lang="id-ID" sz="280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c>
                  <a:txBody>
                    <a:bodyPr/>
                    <a:lstStyle/>
                    <a:p>
                      <a:pPr>
                        <a:lnSpc>
                          <a:spcPct val="150000"/>
                        </a:lnSpc>
                        <a:spcAft>
                          <a:spcPts val="600"/>
                        </a:spcAft>
                      </a:pPr>
                      <a:r>
                        <a:rPr lang="en-US" sz="2800" dirty="0">
                          <a:effectLst/>
                          <a:latin typeface="Adobe Arabic" panose="02040503050201020203" pitchFamily="18" charset="-78"/>
                          <a:cs typeface="Adobe Arabic" panose="02040503050201020203" pitchFamily="18" charset="-78"/>
                        </a:rPr>
                        <a:t>Microsoft Visio Pro 2013</a:t>
                      </a:r>
                      <a:endParaRPr lang="id-ID" sz="2800" dirty="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c>
                  <a:txBody>
                    <a:bodyPr/>
                    <a:lstStyle/>
                    <a:p>
                      <a:pPr>
                        <a:lnSpc>
                          <a:spcPct val="150000"/>
                        </a:lnSpc>
                        <a:spcAft>
                          <a:spcPts val="600"/>
                        </a:spcAft>
                      </a:pPr>
                      <a:r>
                        <a:rPr lang="en-US" sz="2800" dirty="0">
                          <a:effectLst/>
                          <a:latin typeface="Adobe Arabic" panose="02040503050201020203" pitchFamily="18" charset="-78"/>
                          <a:cs typeface="Adobe Arabic" panose="02040503050201020203" pitchFamily="18" charset="-78"/>
                        </a:rPr>
                        <a:t>Drawing UML diagrams</a:t>
                      </a:r>
                      <a:endParaRPr lang="id-ID" sz="2800" dirty="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c>
                  <a:txBody>
                    <a:bodyPr/>
                    <a:lstStyle/>
                    <a:p>
                      <a:pPr algn="ctr">
                        <a:lnSpc>
                          <a:spcPct val="150000"/>
                        </a:lnSpc>
                        <a:spcAft>
                          <a:spcPts val="600"/>
                        </a:spcAft>
                      </a:pPr>
                      <a:r>
                        <a:rPr lang="en-US" sz="2800">
                          <a:effectLst/>
                          <a:latin typeface="Adobe Arabic" panose="02040503050201020203" pitchFamily="18" charset="-78"/>
                          <a:cs typeface="Adobe Arabic" panose="02040503050201020203" pitchFamily="18" charset="-78"/>
                        </a:rPr>
                        <a:t>-</a:t>
                      </a:r>
                      <a:endParaRPr lang="id-ID" sz="280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c>
                  <a:txBody>
                    <a:bodyPr/>
                    <a:lstStyle/>
                    <a:p>
                      <a:pPr algn="ctr">
                        <a:lnSpc>
                          <a:spcPct val="150000"/>
                        </a:lnSpc>
                        <a:spcAft>
                          <a:spcPts val="600"/>
                        </a:spcAft>
                        <a:tabLst>
                          <a:tab pos="236220" algn="l"/>
                        </a:tabLst>
                      </a:pPr>
                      <a:r>
                        <a:rPr lang="en-US" sz="2800">
                          <a:effectLst/>
                          <a:latin typeface="Adobe Arabic" panose="02040503050201020203" pitchFamily="18" charset="-78"/>
                          <a:cs typeface="Adobe Arabic" panose="02040503050201020203" pitchFamily="18" charset="-78"/>
                        </a:rPr>
                        <a:t>Available</a:t>
                      </a:r>
                      <a:endParaRPr lang="id-ID" sz="280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r>
              <a:tr h="668073">
                <a:tc>
                  <a:txBody>
                    <a:bodyPr/>
                    <a:lstStyle/>
                    <a:p>
                      <a:pPr algn="ctr">
                        <a:lnSpc>
                          <a:spcPct val="150000"/>
                        </a:lnSpc>
                        <a:spcAft>
                          <a:spcPts val="600"/>
                        </a:spcAft>
                      </a:pPr>
                      <a:r>
                        <a:rPr lang="en-US" sz="2800">
                          <a:effectLst/>
                          <a:latin typeface="Adobe Arabic" panose="02040503050201020203" pitchFamily="18" charset="-78"/>
                          <a:cs typeface="Adobe Arabic" panose="02040503050201020203" pitchFamily="18" charset="-78"/>
                        </a:rPr>
                        <a:t>11</a:t>
                      </a:r>
                      <a:endParaRPr lang="id-ID" sz="280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c>
                  <a:txBody>
                    <a:bodyPr/>
                    <a:lstStyle/>
                    <a:p>
                      <a:pPr>
                        <a:lnSpc>
                          <a:spcPct val="150000"/>
                        </a:lnSpc>
                        <a:spcAft>
                          <a:spcPts val="600"/>
                        </a:spcAft>
                      </a:pPr>
                      <a:r>
                        <a:rPr lang="en-US" sz="2800" dirty="0" err="1">
                          <a:effectLst/>
                          <a:latin typeface="Adobe Arabic" panose="02040503050201020203" pitchFamily="18" charset="-78"/>
                          <a:cs typeface="Adobe Arabic" panose="02040503050201020203" pitchFamily="18" charset="-78"/>
                        </a:rPr>
                        <a:t>GanttProject</a:t>
                      </a:r>
                      <a:r>
                        <a:rPr lang="en-US" sz="2800" dirty="0">
                          <a:effectLst/>
                          <a:latin typeface="Adobe Arabic" panose="02040503050201020203" pitchFamily="18" charset="-78"/>
                          <a:cs typeface="Adobe Arabic" panose="02040503050201020203" pitchFamily="18" charset="-78"/>
                        </a:rPr>
                        <a:t> 2.8.5</a:t>
                      </a:r>
                      <a:endParaRPr lang="id-ID" sz="2800" dirty="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c>
                  <a:txBody>
                    <a:bodyPr/>
                    <a:lstStyle/>
                    <a:p>
                      <a:pPr>
                        <a:lnSpc>
                          <a:spcPct val="150000"/>
                        </a:lnSpc>
                        <a:spcAft>
                          <a:spcPts val="600"/>
                        </a:spcAft>
                      </a:pPr>
                      <a:r>
                        <a:rPr lang="en-US" sz="2800" dirty="0">
                          <a:effectLst/>
                          <a:latin typeface="Adobe Arabic" panose="02040503050201020203" pitchFamily="18" charset="-78"/>
                          <a:cs typeface="Adobe Arabic" panose="02040503050201020203" pitchFamily="18" charset="-78"/>
                        </a:rPr>
                        <a:t>Creating project schedule </a:t>
                      </a:r>
                      <a:endParaRPr lang="id-ID" sz="2800" dirty="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c>
                  <a:txBody>
                    <a:bodyPr/>
                    <a:lstStyle/>
                    <a:p>
                      <a:pPr algn="ctr">
                        <a:lnSpc>
                          <a:spcPct val="150000"/>
                        </a:lnSpc>
                        <a:spcAft>
                          <a:spcPts val="600"/>
                        </a:spcAft>
                      </a:pPr>
                      <a:r>
                        <a:rPr lang="en-US" sz="2800">
                          <a:effectLst/>
                          <a:latin typeface="Adobe Arabic" panose="02040503050201020203" pitchFamily="18" charset="-78"/>
                          <a:cs typeface="Adobe Arabic" panose="02040503050201020203" pitchFamily="18" charset="-78"/>
                        </a:rPr>
                        <a:t>-</a:t>
                      </a:r>
                      <a:endParaRPr lang="id-ID" sz="280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c>
                  <a:txBody>
                    <a:bodyPr/>
                    <a:lstStyle/>
                    <a:p>
                      <a:pPr algn="ctr">
                        <a:lnSpc>
                          <a:spcPct val="150000"/>
                        </a:lnSpc>
                        <a:spcAft>
                          <a:spcPts val="600"/>
                        </a:spcAft>
                        <a:tabLst>
                          <a:tab pos="236220" algn="l"/>
                        </a:tabLst>
                      </a:pPr>
                      <a:r>
                        <a:rPr lang="en-US" sz="2800">
                          <a:effectLst/>
                          <a:latin typeface="Adobe Arabic" panose="02040503050201020203" pitchFamily="18" charset="-78"/>
                          <a:cs typeface="Adobe Arabic" panose="02040503050201020203" pitchFamily="18" charset="-78"/>
                        </a:rPr>
                        <a:t>Available</a:t>
                      </a:r>
                      <a:endParaRPr lang="id-ID" sz="280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r>
              <a:tr h="668073">
                <a:tc>
                  <a:txBody>
                    <a:bodyPr/>
                    <a:lstStyle/>
                    <a:p>
                      <a:pPr algn="ctr">
                        <a:lnSpc>
                          <a:spcPct val="150000"/>
                        </a:lnSpc>
                        <a:spcAft>
                          <a:spcPts val="600"/>
                        </a:spcAft>
                      </a:pPr>
                      <a:r>
                        <a:rPr lang="en-US" sz="2800">
                          <a:effectLst/>
                          <a:latin typeface="Adobe Arabic" panose="02040503050201020203" pitchFamily="18" charset="-78"/>
                          <a:cs typeface="Adobe Arabic" panose="02040503050201020203" pitchFamily="18" charset="-78"/>
                        </a:rPr>
                        <a:t>12</a:t>
                      </a:r>
                      <a:endParaRPr lang="id-ID" sz="280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c>
                  <a:txBody>
                    <a:bodyPr/>
                    <a:lstStyle/>
                    <a:p>
                      <a:pPr>
                        <a:lnSpc>
                          <a:spcPct val="150000"/>
                        </a:lnSpc>
                        <a:spcAft>
                          <a:spcPts val="600"/>
                        </a:spcAft>
                      </a:pPr>
                      <a:r>
                        <a:rPr lang="en-US" sz="2800">
                          <a:effectLst/>
                          <a:latin typeface="Adobe Arabic" panose="02040503050201020203" pitchFamily="18" charset="-78"/>
                          <a:cs typeface="Adobe Arabic" panose="02040503050201020203" pitchFamily="18" charset="-78"/>
                        </a:rPr>
                        <a:t>Microsoft Office Word 2013</a:t>
                      </a:r>
                      <a:endParaRPr lang="id-ID" sz="280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c>
                  <a:txBody>
                    <a:bodyPr/>
                    <a:lstStyle/>
                    <a:p>
                      <a:pPr>
                        <a:lnSpc>
                          <a:spcPct val="150000"/>
                        </a:lnSpc>
                        <a:spcAft>
                          <a:spcPts val="600"/>
                        </a:spcAft>
                      </a:pPr>
                      <a:r>
                        <a:rPr lang="en-US" sz="2800" dirty="0">
                          <a:effectLst/>
                          <a:latin typeface="Adobe Arabic" panose="02040503050201020203" pitchFamily="18" charset="-78"/>
                          <a:cs typeface="Adobe Arabic" panose="02040503050201020203" pitchFamily="18" charset="-78"/>
                        </a:rPr>
                        <a:t>Creating project document</a:t>
                      </a:r>
                      <a:endParaRPr lang="id-ID" sz="2800" dirty="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c>
                  <a:txBody>
                    <a:bodyPr/>
                    <a:lstStyle/>
                    <a:p>
                      <a:pPr algn="ctr">
                        <a:lnSpc>
                          <a:spcPct val="150000"/>
                        </a:lnSpc>
                        <a:spcAft>
                          <a:spcPts val="600"/>
                        </a:spcAft>
                      </a:pPr>
                      <a:r>
                        <a:rPr lang="en-US" sz="2800" dirty="0">
                          <a:effectLst/>
                          <a:latin typeface="Adobe Arabic" panose="02040503050201020203" pitchFamily="18" charset="-78"/>
                          <a:cs typeface="Adobe Arabic" panose="02040503050201020203" pitchFamily="18" charset="-78"/>
                        </a:rPr>
                        <a:t>-</a:t>
                      </a:r>
                      <a:endParaRPr lang="id-ID" sz="2800" dirty="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c>
                  <a:txBody>
                    <a:bodyPr/>
                    <a:lstStyle/>
                    <a:p>
                      <a:pPr algn="ctr">
                        <a:lnSpc>
                          <a:spcPct val="150000"/>
                        </a:lnSpc>
                        <a:spcAft>
                          <a:spcPts val="600"/>
                        </a:spcAft>
                        <a:tabLst>
                          <a:tab pos="236220" algn="l"/>
                        </a:tabLst>
                      </a:pPr>
                      <a:r>
                        <a:rPr lang="en-US" sz="2800" dirty="0">
                          <a:effectLst/>
                          <a:latin typeface="Adobe Arabic" panose="02040503050201020203" pitchFamily="18" charset="-78"/>
                          <a:cs typeface="Adobe Arabic" panose="02040503050201020203" pitchFamily="18" charset="-78"/>
                        </a:rPr>
                        <a:t>Available</a:t>
                      </a:r>
                      <a:endParaRPr lang="id-ID" sz="2800" dirty="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r>
              <a:tr h="1336146">
                <a:tc>
                  <a:txBody>
                    <a:bodyPr/>
                    <a:lstStyle/>
                    <a:p>
                      <a:pPr algn="ctr">
                        <a:lnSpc>
                          <a:spcPct val="150000"/>
                        </a:lnSpc>
                        <a:spcAft>
                          <a:spcPts val="600"/>
                        </a:spcAft>
                      </a:pPr>
                      <a:r>
                        <a:rPr lang="en-US" sz="2800">
                          <a:effectLst/>
                          <a:latin typeface="Adobe Arabic" panose="02040503050201020203" pitchFamily="18" charset="-78"/>
                          <a:cs typeface="Adobe Arabic" panose="02040503050201020203" pitchFamily="18" charset="-78"/>
                        </a:rPr>
                        <a:t>13</a:t>
                      </a:r>
                      <a:endParaRPr lang="id-ID" sz="280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c>
                  <a:txBody>
                    <a:bodyPr/>
                    <a:lstStyle/>
                    <a:p>
                      <a:pPr>
                        <a:lnSpc>
                          <a:spcPct val="150000"/>
                        </a:lnSpc>
                        <a:spcAft>
                          <a:spcPts val="600"/>
                        </a:spcAft>
                      </a:pPr>
                      <a:r>
                        <a:rPr lang="en-US" sz="2800" dirty="0">
                          <a:effectLst/>
                          <a:latin typeface="Adobe Arabic" panose="02040503050201020203" pitchFamily="18" charset="-78"/>
                          <a:cs typeface="Adobe Arabic" panose="02040503050201020203" pitchFamily="18" charset="-78"/>
                        </a:rPr>
                        <a:t>Microsoft Office PowerPoint 2013 </a:t>
                      </a:r>
                      <a:endParaRPr lang="id-ID" sz="2800" dirty="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c>
                  <a:txBody>
                    <a:bodyPr/>
                    <a:lstStyle/>
                    <a:p>
                      <a:pPr>
                        <a:lnSpc>
                          <a:spcPct val="150000"/>
                        </a:lnSpc>
                        <a:spcAft>
                          <a:spcPts val="600"/>
                        </a:spcAft>
                      </a:pPr>
                      <a:r>
                        <a:rPr lang="en-US" sz="2800">
                          <a:effectLst/>
                          <a:latin typeface="Adobe Arabic" panose="02040503050201020203" pitchFamily="18" charset="-78"/>
                          <a:cs typeface="Adobe Arabic" panose="02040503050201020203" pitchFamily="18" charset="-78"/>
                        </a:rPr>
                        <a:t>Creating presentation for the project</a:t>
                      </a:r>
                      <a:endParaRPr lang="id-ID" sz="280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c>
                  <a:txBody>
                    <a:bodyPr/>
                    <a:lstStyle/>
                    <a:p>
                      <a:pPr algn="ctr">
                        <a:lnSpc>
                          <a:spcPct val="150000"/>
                        </a:lnSpc>
                        <a:spcAft>
                          <a:spcPts val="600"/>
                        </a:spcAft>
                      </a:pPr>
                      <a:r>
                        <a:rPr lang="en-US" sz="2800" dirty="0">
                          <a:effectLst/>
                          <a:latin typeface="Adobe Arabic" panose="02040503050201020203" pitchFamily="18" charset="-78"/>
                          <a:cs typeface="Adobe Arabic" panose="02040503050201020203" pitchFamily="18" charset="-78"/>
                        </a:rPr>
                        <a:t>-</a:t>
                      </a:r>
                      <a:endParaRPr lang="id-ID" sz="2800" dirty="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c>
                  <a:txBody>
                    <a:bodyPr/>
                    <a:lstStyle/>
                    <a:p>
                      <a:pPr algn="ctr">
                        <a:lnSpc>
                          <a:spcPct val="150000"/>
                        </a:lnSpc>
                        <a:spcAft>
                          <a:spcPts val="600"/>
                        </a:spcAft>
                        <a:tabLst>
                          <a:tab pos="236220" algn="l"/>
                        </a:tabLst>
                      </a:pPr>
                      <a:r>
                        <a:rPr lang="en-US" sz="2800" dirty="0">
                          <a:effectLst/>
                          <a:latin typeface="Adobe Arabic" panose="02040503050201020203" pitchFamily="18" charset="-78"/>
                          <a:cs typeface="Adobe Arabic" panose="02040503050201020203" pitchFamily="18" charset="-78"/>
                        </a:rPr>
                        <a:t>Available</a:t>
                      </a:r>
                      <a:endParaRPr lang="id-ID" sz="2800" dirty="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r>
            </a:tbl>
          </a:graphicData>
        </a:graphic>
      </p:graphicFrame>
    </p:spTree>
    <p:extLst>
      <p:ext uri="{BB962C8B-B14F-4D97-AF65-F5344CB8AC3E}">
        <p14:creationId xmlns:p14="http://schemas.microsoft.com/office/powerpoint/2010/main" val="1337608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1522" y="197304"/>
            <a:ext cx="9720072" cy="1385251"/>
          </a:xfrm>
        </p:spPr>
        <p:txBody>
          <a:bodyPr>
            <a:normAutofit/>
          </a:bodyPr>
          <a:lstStyle/>
          <a:p>
            <a:r>
              <a:rPr lang="en-US" sz="4400" b="1" dirty="0" smtClean="0">
                <a:latin typeface="Adobe Arabic" panose="02040503050201020203" pitchFamily="18" charset="-78"/>
                <a:cs typeface="Adobe Arabic" panose="02040503050201020203" pitchFamily="18" charset="-78"/>
              </a:rPr>
              <a:t>Literature review</a:t>
            </a:r>
            <a:endParaRPr lang="id-ID" sz="4400" b="1" dirty="0">
              <a:latin typeface="Adobe Arabic" panose="02040503050201020203" pitchFamily="18" charset="-78"/>
              <a:cs typeface="Adobe Arabic" panose="02040503050201020203" pitchFamily="18" charset="-78"/>
            </a:endParaRPr>
          </a:p>
        </p:txBody>
      </p:sp>
      <p:sp>
        <p:nvSpPr>
          <p:cNvPr id="3" name="Content Placeholder 2"/>
          <p:cNvSpPr>
            <a:spLocks noGrp="1"/>
          </p:cNvSpPr>
          <p:nvPr>
            <p:ph idx="1"/>
          </p:nvPr>
        </p:nvSpPr>
        <p:spPr>
          <a:xfrm>
            <a:off x="901522" y="1377565"/>
            <a:ext cx="10637948" cy="4908397"/>
          </a:xfrm>
        </p:spPr>
        <p:txBody>
          <a:bodyPr>
            <a:noAutofit/>
          </a:bodyPr>
          <a:lstStyle/>
          <a:p>
            <a:pPr algn="just">
              <a:lnSpc>
                <a:spcPct val="150000"/>
              </a:lnSpc>
              <a:buClr>
                <a:schemeClr val="bg1">
                  <a:lumMod val="50000"/>
                </a:schemeClr>
              </a:buClr>
              <a:buFont typeface="Wingdings" panose="05000000000000000000" pitchFamily="2" charset="2"/>
              <a:buChar char="§"/>
            </a:pPr>
            <a:r>
              <a:rPr lang="en-US" sz="3000" dirty="0" smtClean="0">
                <a:latin typeface="Adobe Arabic" panose="02040503050201020203" pitchFamily="18" charset="-78"/>
                <a:cs typeface="Adobe Arabic" panose="02040503050201020203" pitchFamily="18" charset="-78"/>
              </a:rPr>
              <a:t>The </a:t>
            </a:r>
            <a:r>
              <a:rPr lang="en-US" sz="3000" dirty="0">
                <a:latin typeface="Adobe Arabic" panose="02040503050201020203" pitchFamily="18" charset="-78"/>
                <a:cs typeface="Adobe Arabic" panose="02040503050201020203" pitchFamily="18" charset="-78"/>
              </a:rPr>
              <a:t>use of makeup artists </a:t>
            </a:r>
            <a:r>
              <a:rPr lang="en-US" sz="3000" dirty="0" smtClean="0">
                <a:latin typeface="Adobe Arabic" panose="02040503050201020203" pitchFamily="18" charset="-78"/>
                <a:cs typeface="Adobe Arabic" panose="02040503050201020203" pitchFamily="18" charset="-78"/>
              </a:rPr>
              <a:t>have </a:t>
            </a:r>
            <a:r>
              <a:rPr lang="en-US" sz="3000" dirty="0">
                <a:latin typeface="Adobe Arabic" panose="02040503050201020203" pitchFamily="18" charset="-78"/>
                <a:cs typeface="Adobe Arabic" panose="02040503050201020203" pitchFamily="18" charset="-78"/>
              </a:rPr>
              <a:t>started from the Egyptians time. They were actually servants for people from the higher class in the society, who could afford to hire someone to take care for their physical appearance</a:t>
            </a:r>
            <a:r>
              <a:rPr lang="en-US" sz="3000" dirty="0" smtClean="0">
                <a:latin typeface="Adobe Arabic" panose="02040503050201020203" pitchFamily="18" charset="-78"/>
                <a:cs typeface="Adobe Arabic" panose="02040503050201020203" pitchFamily="18" charset="-78"/>
              </a:rPr>
              <a:t>.</a:t>
            </a:r>
          </a:p>
          <a:p>
            <a:pPr algn="just">
              <a:lnSpc>
                <a:spcPct val="150000"/>
              </a:lnSpc>
              <a:buClr>
                <a:schemeClr val="bg1">
                  <a:lumMod val="50000"/>
                </a:schemeClr>
              </a:buClr>
              <a:buFont typeface="Wingdings" panose="05000000000000000000" pitchFamily="2" charset="2"/>
              <a:buChar char="§"/>
            </a:pPr>
            <a:r>
              <a:rPr lang="en-US" sz="3000" dirty="0">
                <a:latin typeface="Adobe Arabic" panose="02040503050201020203" pitchFamily="18" charset="-78"/>
                <a:cs typeface="Adobe Arabic" panose="02040503050201020203" pitchFamily="18" charset="-78"/>
              </a:rPr>
              <a:t> In the 20</a:t>
            </a:r>
            <a:r>
              <a:rPr lang="en-US" sz="3000" baseline="30000" dirty="0">
                <a:latin typeface="Adobe Arabic" panose="02040503050201020203" pitchFamily="18" charset="-78"/>
                <a:cs typeface="Adobe Arabic" panose="02040503050201020203" pitchFamily="18" charset="-78"/>
              </a:rPr>
              <a:t>th</a:t>
            </a:r>
            <a:r>
              <a:rPr lang="en-US" sz="3000" dirty="0">
                <a:latin typeface="Adobe Arabic" panose="02040503050201020203" pitchFamily="18" charset="-78"/>
                <a:cs typeface="Adobe Arabic" panose="02040503050201020203" pitchFamily="18" charset="-78"/>
              </a:rPr>
              <a:t> century, makeup artistry began to gain acceptance as a real profession due to </a:t>
            </a:r>
            <a:r>
              <a:rPr lang="en-US" sz="3000" dirty="0" smtClean="0">
                <a:latin typeface="Adobe Arabic" panose="02040503050201020203" pitchFamily="18" charset="-78"/>
                <a:cs typeface="Adobe Arabic" panose="02040503050201020203" pitchFamily="18" charset="-78"/>
              </a:rPr>
              <a:t>advancement </a:t>
            </a:r>
            <a:r>
              <a:rPr lang="en-US" sz="3000" dirty="0">
                <a:latin typeface="Adobe Arabic" panose="02040503050201020203" pitchFamily="18" charset="-78"/>
                <a:cs typeface="Adobe Arabic" panose="02040503050201020203" pitchFamily="18" charset="-78"/>
              </a:rPr>
              <a:t>in cinematographic technology </a:t>
            </a:r>
            <a:r>
              <a:rPr lang="en-US" sz="3000" dirty="0" smtClean="0">
                <a:latin typeface="Adobe Arabic" panose="02040503050201020203" pitchFamily="18" charset="-78"/>
                <a:cs typeface="Adobe Arabic" panose="02040503050201020203" pitchFamily="18" charset="-78"/>
              </a:rPr>
              <a:t>and popularity of fashion shows.</a:t>
            </a:r>
          </a:p>
          <a:p>
            <a:pPr algn="just">
              <a:lnSpc>
                <a:spcPct val="150000"/>
              </a:lnSpc>
              <a:buClr>
                <a:schemeClr val="bg1">
                  <a:lumMod val="50000"/>
                </a:schemeClr>
              </a:buClr>
              <a:buFont typeface="Wingdings" panose="05000000000000000000" pitchFamily="2" charset="2"/>
              <a:buChar char="§"/>
            </a:pPr>
            <a:r>
              <a:rPr lang="en-US" sz="3000" dirty="0" smtClean="0">
                <a:latin typeface="Adobe Arabic" panose="02040503050201020203" pitchFamily="18" charset="-78"/>
                <a:cs typeface="Adobe Arabic" panose="02040503050201020203" pitchFamily="18" charset="-78"/>
              </a:rPr>
              <a:t> </a:t>
            </a:r>
            <a:r>
              <a:rPr lang="en-US" sz="3000" dirty="0">
                <a:latin typeface="Adobe Arabic" panose="02040503050201020203" pitchFamily="18" charset="-78"/>
                <a:cs typeface="Adobe Arabic" panose="02040503050201020203" pitchFamily="18" charset="-78"/>
              </a:rPr>
              <a:t>Now in the 21</a:t>
            </a:r>
            <a:r>
              <a:rPr lang="en-US" sz="3000" baseline="30000" dirty="0">
                <a:latin typeface="Adobe Arabic" panose="02040503050201020203" pitchFamily="18" charset="-78"/>
                <a:cs typeface="Adobe Arabic" panose="02040503050201020203" pitchFamily="18" charset="-78"/>
              </a:rPr>
              <a:t>st</a:t>
            </a:r>
            <a:r>
              <a:rPr lang="en-US" sz="3000" dirty="0">
                <a:latin typeface="Adobe Arabic" panose="02040503050201020203" pitchFamily="18" charset="-78"/>
                <a:cs typeface="Adobe Arabic" panose="02040503050201020203" pitchFamily="18" charset="-78"/>
              </a:rPr>
              <a:t> century, cosmetics are affordable and used by women from every social class</a:t>
            </a:r>
            <a:r>
              <a:rPr lang="en-US" sz="3000" dirty="0" smtClean="0">
                <a:latin typeface="Adobe Arabic" panose="02040503050201020203" pitchFamily="18" charset="-78"/>
                <a:cs typeface="Adobe Arabic" panose="02040503050201020203" pitchFamily="18" charset="-78"/>
              </a:rPr>
              <a:t>. It can </a:t>
            </a:r>
            <a:r>
              <a:rPr lang="en-US" sz="3000" dirty="0">
                <a:latin typeface="Adobe Arabic" panose="02040503050201020203" pitchFamily="18" charset="-78"/>
                <a:cs typeface="Adobe Arabic" panose="02040503050201020203" pitchFamily="18" charset="-78"/>
              </a:rPr>
              <a:t>be applied as needed, and it works as a temporary boost in self-esteem. </a:t>
            </a:r>
            <a:endParaRPr lang="en-US" sz="3000" dirty="0" smtClean="0">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4140225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1522" y="197304"/>
            <a:ext cx="9720072" cy="1385251"/>
          </a:xfrm>
        </p:spPr>
        <p:txBody>
          <a:bodyPr>
            <a:normAutofit/>
          </a:bodyPr>
          <a:lstStyle/>
          <a:p>
            <a:r>
              <a:rPr lang="en-US" sz="4400" b="1" dirty="0" smtClean="0">
                <a:latin typeface="Adobe Arabic" panose="02040503050201020203" pitchFamily="18" charset="-78"/>
                <a:cs typeface="Adobe Arabic" panose="02040503050201020203" pitchFamily="18" charset="-78"/>
              </a:rPr>
              <a:t>Literature review</a:t>
            </a:r>
            <a:endParaRPr lang="id-ID" sz="4400" b="1" dirty="0">
              <a:latin typeface="Adobe Arabic" panose="02040503050201020203" pitchFamily="18" charset="-78"/>
              <a:cs typeface="Adobe Arabic" panose="02040503050201020203" pitchFamily="18" charset="-78"/>
            </a:endParaRPr>
          </a:p>
        </p:txBody>
      </p:sp>
      <p:sp>
        <p:nvSpPr>
          <p:cNvPr id="3" name="Content Placeholder 2"/>
          <p:cNvSpPr>
            <a:spLocks noGrp="1"/>
          </p:cNvSpPr>
          <p:nvPr>
            <p:ph idx="1"/>
          </p:nvPr>
        </p:nvSpPr>
        <p:spPr>
          <a:xfrm>
            <a:off x="901522" y="1377565"/>
            <a:ext cx="10637948" cy="4908397"/>
          </a:xfrm>
        </p:spPr>
        <p:txBody>
          <a:bodyPr>
            <a:noAutofit/>
          </a:bodyPr>
          <a:lstStyle/>
          <a:p>
            <a:pPr algn="just">
              <a:lnSpc>
                <a:spcPct val="150000"/>
              </a:lnSpc>
              <a:buClr>
                <a:schemeClr val="bg1">
                  <a:lumMod val="50000"/>
                </a:schemeClr>
              </a:buClr>
              <a:buFont typeface="Wingdings" panose="05000000000000000000" pitchFamily="2" charset="2"/>
              <a:buChar char="§"/>
            </a:pPr>
            <a:r>
              <a:rPr lang="en-US" sz="3000" dirty="0">
                <a:latin typeface="Adobe Arabic" panose="02040503050201020203" pitchFamily="18" charset="-78"/>
                <a:cs typeface="Adobe Arabic" panose="02040503050201020203" pitchFamily="18" charset="-78"/>
              </a:rPr>
              <a:t> </a:t>
            </a:r>
            <a:r>
              <a:rPr lang="en-US" sz="3000" dirty="0" smtClean="0">
                <a:latin typeface="Adobe Arabic" panose="02040503050201020203" pitchFamily="18" charset="-78"/>
                <a:cs typeface="Adobe Arabic" panose="02040503050201020203" pitchFamily="18" charset="-78"/>
              </a:rPr>
              <a:t>Nowadays, Android </a:t>
            </a:r>
            <a:r>
              <a:rPr lang="en-US" sz="3000" dirty="0">
                <a:latin typeface="Adobe Arabic" panose="02040503050201020203" pitchFamily="18" charset="-78"/>
                <a:cs typeface="Adobe Arabic" panose="02040503050201020203" pitchFamily="18" charset="-78"/>
              </a:rPr>
              <a:t>Operating System is growing faster than </a:t>
            </a:r>
            <a:r>
              <a:rPr lang="en-US" sz="3000" dirty="0" err="1" smtClean="0">
                <a:latin typeface="Adobe Arabic" panose="02040503050201020203" pitchFamily="18" charset="-78"/>
                <a:cs typeface="Adobe Arabic" panose="02040503050201020203" pitchFamily="18" charset="-78"/>
              </a:rPr>
              <a:t>iOS</a:t>
            </a:r>
            <a:r>
              <a:rPr lang="en-US" sz="3000" dirty="0" smtClean="0">
                <a:latin typeface="Adobe Arabic" panose="02040503050201020203" pitchFamily="18" charset="-78"/>
                <a:cs typeface="Adobe Arabic" panose="02040503050201020203" pitchFamily="18" charset="-78"/>
              </a:rPr>
              <a:t>. Its </a:t>
            </a:r>
            <a:r>
              <a:rPr lang="en-US" sz="3000" dirty="0">
                <a:latin typeface="Adobe Arabic" panose="02040503050201020203" pitchFamily="18" charset="-78"/>
                <a:cs typeface="Adobe Arabic" panose="02040503050201020203" pitchFamily="18" charset="-78"/>
              </a:rPr>
              <a:t>market share is 48.8% which is wider than </a:t>
            </a:r>
            <a:r>
              <a:rPr lang="en-US" sz="3000" dirty="0" err="1">
                <a:latin typeface="Adobe Arabic" panose="02040503050201020203" pitchFamily="18" charset="-78"/>
                <a:cs typeface="Adobe Arabic" panose="02040503050201020203" pitchFamily="18" charset="-78"/>
              </a:rPr>
              <a:t>iOS</a:t>
            </a:r>
            <a:r>
              <a:rPr lang="en-US" sz="3000" dirty="0">
                <a:latin typeface="Adobe Arabic" panose="02040503050201020203" pitchFamily="18" charset="-78"/>
                <a:cs typeface="Adobe Arabic" panose="02040503050201020203" pitchFamily="18" charset="-78"/>
              </a:rPr>
              <a:t> where </a:t>
            </a:r>
            <a:r>
              <a:rPr lang="en-US" sz="3000" dirty="0" err="1">
                <a:latin typeface="Adobe Arabic" panose="02040503050201020203" pitchFamily="18" charset="-78"/>
                <a:cs typeface="Adobe Arabic" panose="02040503050201020203" pitchFamily="18" charset="-78"/>
              </a:rPr>
              <a:t>iOS</a:t>
            </a:r>
            <a:r>
              <a:rPr lang="en-US" sz="3000" dirty="0">
                <a:latin typeface="Adobe Arabic" panose="02040503050201020203" pitchFamily="18" charset="-78"/>
                <a:cs typeface="Adobe Arabic" panose="02040503050201020203" pitchFamily="18" charset="-78"/>
              </a:rPr>
              <a:t> only has 17.2% of market share.</a:t>
            </a:r>
            <a:endParaRPr lang="en-US" sz="3000" dirty="0" smtClean="0">
              <a:latin typeface="Adobe Arabic" panose="02040503050201020203" pitchFamily="18" charset="-78"/>
              <a:cs typeface="Adobe Arabic" panose="02040503050201020203" pitchFamily="18" charset="-78"/>
            </a:endParaRPr>
          </a:p>
          <a:p>
            <a:pPr algn="just">
              <a:lnSpc>
                <a:spcPct val="150000"/>
              </a:lnSpc>
              <a:buClr>
                <a:schemeClr val="bg1">
                  <a:lumMod val="50000"/>
                </a:schemeClr>
              </a:buClr>
              <a:buFont typeface="Wingdings" panose="05000000000000000000" pitchFamily="2" charset="2"/>
              <a:buChar char="§"/>
            </a:pPr>
            <a:r>
              <a:rPr lang="en-US" sz="3000" dirty="0" smtClean="0">
                <a:latin typeface="Adobe Arabic" panose="02040503050201020203" pitchFamily="18" charset="-78"/>
                <a:cs typeface="Adobe Arabic" panose="02040503050201020203" pitchFamily="18" charset="-78"/>
              </a:rPr>
              <a:t> Android offers </a:t>
            </a:r>
            <a:r>
              <a:rPr lang="en-US" sz="3000" dirty="0">
                <a:latin typeface="Adobe Arabic" panose="02040503050201020203" pitchFamily="18" charset="-78"/>
                <a:cs typeface="Adobe Arabic" panose="02040503050201020203" pitchFamily="18" charset="-78"/>
              </a:rPr>
              <a:t>all the developers with the ability to develop and build an </a:t>
            </a:r>
            <a:r>
              <a:rPr lang="en-US" sz="3000" dirty="0" smtClean="0">
                <a:latin typeface="Adobe Arabic" panose="02040503050201020203" pitchFamily="18" charset="-78"/>
                <a:cs typeface="Adobe Arabic" panose="02040503050201020203" pitchFamily="18" charset="-78"/>
              </a:rPr>
              <a:t>innovative application</a:t>
            </a:r>
            <a:r>
              <a:rPr lang="en-US" sz="3000" dirty="0">
                <a:latin typeface="Adobe Arabic" panose="02040503050201020203" pitchFamily="18" charset="-78"/>
                <a:cs typeface="Adobe Arabic" panose="02040503050201020203" pitchFamily="18" charset="-78"/>
              </a:rPr>
              <a:t>. </a:t>
            </a:r>
            <a:r>
              <a:rPr lang="en-US" sz="3000" dirty="0" smtClean="0">
                <a:latin typeface="Adobe Arabic" panose="02040503050201020203" pitchFamily="18" charset="-78"/>
                <a:cs typeface="Adobe Arabic" panose="02040503050201020203" pitchFamily="18" charset="-78"/>
              </a:rPr>
              <a:t>In 2011</a:t>
            </a:r>
            <a:r>
              <a:rPr lang="en-US" sz="3000" dirty="0">
                <a:latin typeface="Adobe Arabic" panose="02040503050201020203" pitchFamily="18" charset="-78"/>
                <a:cs typeface="Adobe Arabic" panose="02040503050201020203" pitchFamily="18" charset="-78"/>
              </a:rPr>
              <a:t>, Google announced that their Android apps </a:t>
            </a:r>
            <a:r>
              <a:rPr lang="en-US" sz="3000" dirty="0" smtClean="0">
                <a:latin typeface="Adobe Arabic" panose="02040503050201020203" pitchFamily="18" charset="-78"/>
                <a:cs typeface="Adobe Arabic" panose="02040503050201020203" pitchFamily="18" charset="-78"/>
              </a:rPr>
              <a:t>had been </a:t>
            </a:r>
            <a:r>
              <a:rPr lang="en-US" sz="3000" dirty="0">
                <a:latin typeface="Adobe Arabic" panose="02040503050201020203" pitchFamily="18" charset="-78"/>
                <a:cs typeface="Adobe Arabic" panose="02040503050201020203" pitchFamily="18" charset="-78"/>
              </a:rPr>
              <a:t>about 100.000 installed around the </a:t>
            </a:r>
            <a:r>
              <a:rPr lang="en-US" sz="3000" dirty="0" smtClean="0">
                <a:latin typeface="Adobe Arabic" panose="02040503050201020203" pitchFamily="18" charset="-78"/>
                <a:cs typeface="Adobe Arabic" panose="02040503050201020203" pitchFamily="18" charset="-78"/>
              </a:rPr>
              <a:t>world.</a:t>
            </a:r>
          </a:p>
        </p:txBody>
      </p:sp>
    </p:spTree>
    <p:extLst>
      <p:ext uri="{BB962C8B-B14F-4D97-AF65-F5344CB8AC3E}">
        <p14:creationId xmlns:p14="http://schemas.microsoft.com/office/powerpoint/2010/main" val="20525942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1522" y="197304"/>
            <a:ext cx="9720072" cy="1385251"/>
          </a:xfrm>
        </p:spPr>
        <p:txBody>
          <a:bodyPr>
            <a:normAutofit/>
          </a:bodyPr>
          <a:lstStyle/>
          <a:p>
            <a:r>
              <a:rPr lang="en-US" sz="4400" b="1" dirty="0" smtClean="0">
                <a:latin typeface="Adobe Arabic" panose="02040503050201020203" pitchFamily="18" charset="-78"/>
                <a:cs typeface="Adobe Arabic" panose="02040503050201020203" pitchFamily="18" charset="-78"/>
              </a:rPr>
              <a:t>Methodology used – Agile</a:t>
            </a:r>
            <a:endParaRPr lang="id-ID" sz="4400" b="1" dirty="0">
              <a:latin typeface="Adobe Arabic" panose="02040503050201020203" pitchFamily="18" charset="-78"/>
              <a:cs typeface="Adobe Arabic" panose="02040503050201020203" pitchFamily="18" charset="-78"/>
            </a:endParaRPr>
          </a:p>
        </p:txBody>
      </p:sp>
      <p:sp>
        <p:nvSpPr>
          <p:cNvPr id="3" name="Content Placeholder 2"/>
          <p:cNvSpPr>
            <a:spLocks noGrp="1"/>
          </p:cNvSpPr>
          <p:nvPr>
            <p:ph idx="1"/>
          </p:nvPr>
        </p:nvSpPr>
        <p:spPr>
          <a:xfrm>
            <a:off x="901522" y="1377565"/>
            <a:ext cx="10637948" cy="4908397"/>
          </a:xfrm>
        </p:spPr>
        <p:txBody>
          <a:bodyPr>
            <a:noAutofit/>
          </a:bodyPr>
          <a:lstStyle/>
          <a:p>
            <a:pPr algn="just">
              <a:lnSpc>
                <a:spcPct val="150000"/>
              </a:lnSpc>
              <a:buClr>
                <a:schemeClr val="bg1">
                  <a:lumMod val="50000"/>
                </a:schemeClr>
              </a:buClr>
              <a:buFont typeface="Wingdings" panose="05000000000000000000" pitchFamily="2" charset="2"/>
              <a:buChar char="§"/>
            </a:pPr>
            <a:r>
              <a:rPr lang="en-US" sz="3000" dirty="0" smtClean="0">
                <a:latin typeface="Adobe Arabic" panose="02040503050201020203" pitchFamily="18" charset="-78"/>
                <a:cs typeface="Adobe Arabic" panose="02040503050201020203" pitchFamily="18" charset="-78"/>
              </a:rPr>
              <a:t>Agile </a:t>
            </a:r>
            <a:r>
              <a:rPr lang="en-US" sz="3000" dirty="0">
                <a:latin typeface="Adobe Arabic" panose="02040503050201020203" pitchFamily="18" charset="-78"/>
                <a:cs typeface="Adobe Arabic" panose="02040503050201020203" pitchFamily="18" charset="-78"/>
              </a:rPr>
              <a:t>is suitable for mobile application development because it is based on people and embracing their changing needs</a:t>
            </a:r>
            <a:r>
              <a:rPr lang="en-US" sz="3000" dirty="0" smtClean="0">
                <a:latin typeface="Adobe Arabic" panose="02040503050201020203" pitchFamily="18" charset="-78"/>
                <a:cs typeface="Adobe Arabic" panose="02040503050201020203" pitchFamily="18" charset="-78"/>
              </a:rPr>
              <a:t>.</a:t>
            </a:r>
          </a:p>
          <a:p>
            <a:pPr algn="just">
              <a:lnSpc>
                <a:spcPct val="150000"/>
              </a:lnSpc>
              <a:buClr>
                <a:schemeClr val="bg1">
                  <a:lumMod val="50000"/>
                </a:schemeClr>
              </a:buClr>
              <a:buFont typeface="Wingdings" panose="05000000000000000000" pitchFamily="2" charset="2"/>
              <a:buChar char="§"/>
            </a:pPr>
            <a:r>
              <a:rPr lang="en-US" sz="3000" dirty="0" smtClean="0">
                <a:latin typeface="Adobe Arabic" panose="02040503050201020203" pitchFamily="18" charset="-78"/>
                <a:cs typeface="Adobe Arabic" panose="02040503050201020203" pitchFamily="18" charset="-78"/>
              </a:rPr>
              <a:t> </a:t>
            </a:r>
            <a:r>
              <a:rPr lang="en-US" sz="3000" dirty="0">
                <a:latin typeface="Adobe Arabic" panose="02040503050201020203" pitchFamily="18" charset="-78"/>
                <a:cs typeface="Adobe Arabic" panose="02040503050201020203" pitchFamily="18" charset="-78"/>
              </a:rPr>
              <a:t>It is a good approach for flexible and turbulent environment such as mobile market, where changes can happen anytime. </a:t>
            </a:r>
            <a:endParaRPr lang="en-US" sz="3000" dirty="0" smtClean="0">
              <a:latin typeface="Adobe Arabic" panose="02040503050201020203" pitchFamily="18" charset="-78"/>
              <a:cs typeface="Adobe Arabic" panose="02040503050201020203" pitchFamily="18" charset="-78"/>
            </a:endParaRPr>
          </a:p>
          <a:p>
            <a:pPr algn="just">
              <a:lnSpc>
                <a:spcPct val="150000"/>
              </a:lnSpc>
              <a:buClr>
                <a:schemeClr val="bg1">
                  <a:lumMod val="50000"/>
                </a:schemeClr>
              </a:buClr>
              <a:buFont typeface="Wingdings" panose="05000000000000000000" pitchFamily="2" charset="2"/>
              <a:buChar char="§"/>
            </a:pPr>
            <a:r>
              <a:rPr lang="en-US" sz="3000" dirty="0">
                <a:latin typeface="Adobe Arabic" panose="02040503050201020203" pitchFamily="18" charset="-78"/>
                <a:cs typeface="Adobe Arabic" panose="02040503050201020203" pitchFamily="18" charset="-78"/>
              </a:rPr>
              <a:t> </a:t>
            </a:r>
            <a:r>
              <a:rPr lang="en-US" sz="3000" dirty="0" smtClean="0">
                <a:latin typeface="Adobe Arabic" panose="02040503050201020203" pitchFamily="18" charset="-78"/>
                <a:cs typeface="Adobe Arabic" panose="02040503050201020203" pitchFamily="18" charset="-78"/>
              </a:rPr>
              <a:t>Moreover</a:t>
            </a:r>
            <a:r>
              <a:rPr lang="en-US" sz="3000" dirty="0">
                <a:latin typeface="Adobe Arabic" panose="02040503050201020203" pitchFamily="18" charset="-78"/>
                <a:cs typeface="Adobe Arabic" panose="02040503050201020203" pitchFamily="18" charset="-78"/>
              </a:rPr>
              <a:t>, the team that develop the application using agile should have a main focus towards fulfilling customer </a:t>
            </a:r>
            <a:r>
              <a:rPr lang="en-US" sz="3000" dirty="0" smtClean="0">
                <a:latin typeface="Adobe Arabic" panose="02040503050201020203" pitchFamily="18" charset="-78"/>
                <a:cs typeface="Adobe Arabic" panose="02040503050201020203" pitchFamily="18" charset="-78"/>
              </a:rPr>
              <a:t>requirements.</a:t>
            </a:r>
          </a:p>
          <a:p>
            <a:pPr marL="0" indent="0" algn="just">
              <a:lnSpc>
                <a:spcPct val="150000"/>
              </a:lnSpc>
              <a:buClr>
                <a:schemeClr val="bg1">
                  <a:lumMod val="50000"/>
                </a:schemeClr>
              </a:buClr>
              <a:buNone/>
            </a:pPr>
            <a:endParaRPr lang="en-US" sz="3000" dirty="0" smtClean="0">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258835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1522" y="197304"/>
            <a:ext cx="9720072" cy="1385251"/>
          </a:xfrm>
        </p:spPr>
        <p:txBody>
          <a:bodyPr>
            <a:normAutofit/>
          </a:bodyPr>
          <a:lstStyle/>
          <a:p>
            <a:r>
              <a:rPr lang="en-US" sz="4400" b="1" dirty="0" smtClean="0">
                <a:latin typeface="Adobe Arabic" panose="02040503050201020203" pitchFamily="18" charset="-78"/>
                <a:cs typeface="Adobe Arabic" panose="02040503050201020203" pitchFamily="18" charset="-78"/>
              </a:rPr>
              <a:t>Gantt chart</a:t>
            </a:r>
            <a:endParaRPr lang="id-ID" sz="4400" b="1" dirty="0">
              <a:latin typeface="Adobe Arabic" panose="02040503050201020203" pitchFamily="18" charset="-78"/>
              <a:cs typeface="Adobe Arabic" panose="02040503050201020203" pitchFamily="18" charset="-78"/>
            </a:endParaRPr>
          </a:p>
        </p:txBody>
      </p:sp>
      <p:sp>
        <p:nvSpPr>
          <p:cNvPr id="3" name="Content Placeholder 2"/>
          <p:cNvSpPr>
            <a:spLocks noGrp="1"/>
          </p:cNvSpPr>
          <p:nvPr>
            <p:ph idx="1"/>
          </p:nvPr>
        </p:nvSpPr>
        <p:spPr>
          <a:xfrm>
            <a:off x="901522" y="1377565"/>
            <a:ext cx="10637948" cy="4908397"/>
          </a:xfrm>
        </p:spPr>
        <p:txBody>
          <a:bodyPr>
            <a:noAutofit/>
          </a:bodyPr>
          <a:lstStyle/>
          <a:p>
            <a:pPr algn="just">
              <a:lnSpc>
                <a:spcPct val="150000"/>
              </a:lnSpc>
              <a:buClr>
                <a:schemeClr val="bg1">
                  <a:lumMod val="50000"/>
                </a:schemeClr>
              </a:buClr>
              <a:buFont typeface="Wingdings" panose="05000000000000000000" pitchFamily="2" charset="2"/>
              <a:buChar char="§"/>
            </a:pPr>
            <a:r>
              <a:rPr lang="en-US" sz="3000" dirty="0" smtClean="0">
                <a:latin typeface="Adobe Arabic" panose="02040503050201020203" pitchFamily="18" charset="-78"/>
                <a:cs typeface="Adobe Arabic" panose="02040503050201020203" pitchFamily="18" charset="-78"/>
              </a:rPr>
              <a:t>&lt;</a:t>
            </a:r>
            <a:r>
              <a:rPr lang="en-US" sz="3000" dirty="0" err="1" smtClean="0">
                <a:latin typeface="Adobe Arabic" panose="02040503050201020203" pitchFamily="18" charset="-78"/>
                <a:cs typeface="Adobe Arabic" panose="02040503050201020203" pitchFamily="18" charset="-78"/>
              </a:rPr>
              <a:t>isi</a:t>
            </a:r>
            <a:r>
              <a:rPr lang="en-US" sz="3000" dirty="0" smtClean="0">
                <a:latin typeface="Adobe Arabic" panose="02040503050201020203" pitchFamily="18" charset="-78"/>
                <a:cs typeface="Adobe Arabic" panose="02040503050201020203" pitchFamily="18" charset="-78"/>
              </a:rPr>
              <a:t> </a:t>
            </a:r>
            <a:r>
              <a:rPr lang="en-US" sz="3000" dirty="0" err="1" smtClean="0">
                <a:latin typeface="Adobe Arabic" panose="02040503050201020203" pitchFamily="18" charset="-78"/>
                <a:cs typeface="Adobe Arabic" panose="02040503050201020203" pitchFamily="18" charset="-78"/>
              </a:rPr>
              <a:t>gantt</a:t>
            </a:r>
            <a:r>
              <a:rPr lang="en-US" sz="3000" dirty="0" smtClean="0">
                <a:latin typeface="Adobe Arabic" panose="02040503050201020203" pitchFamily="18" charset="-78"/>
                <a:cs typeface="Adobe Arabic" panose="02040503050201020203" pitchFamily="18" charset="-78"/>
              </a:rPr>
              <a:t> chart paling </a:t>
            </a:r>
            <a:r>
              <a:rPr lang="en-US" sz="3000" dirty="0" err="1" smtClean="0">
                <a:latin typeface="Adobe Arabic" panose="02040503050201020203" pitchFamily="18" charset="-78"/>
                <a:cs typeface="Adobe Arabic" panose="02040503050201020203" pitchFamily="18" charset="-78"/>
              </a:rPr>
              <a:t>baru</a:t>
            </a:r>
            <a:r>
              <a:rPr lang="en-US" sz="3000" dirty="0" smtClean="0">
                <a:latin typeface="Adobe Arabic" panose="02040503050201020203" pitchFamily="18" charset="-78"/>
                <a:cs typeface="Adobe Arabic" panose="02040503050201020203" pitchFamily="18" charset="-78"/>
              </a:rPr>
              <a:t>&gt;</a:t>
            </a:r>
          </a:p>
        </p:txBody>
      </p:sp>
    </p:spTree>
    <p:extLst>
      <p:ext uri="{BB962C8B-B14F-4D97-AF65-F5344CB8AC3E}">
        <p14:creationId xmlns:p14="http://schemas.microsoft.com/office/powerpoint/2010/main" val="2767368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7234" y="2554742"/>
            <a:ext cx="2770366" cy="1385251"/>
          </a:xfrm>
        </p:spPr>
        <p:txBody>
          <a:bodyPr>
            <a:normAutofit/>
          </a:bodyPr>
          <a:lstStyle/>
          <a:p>
            <a:r>
              <a:rPr lang="en-US" sz="4400" b="1" dirty="0" smtClean="0">
                <a:latin typeface="Adobe Arabic" panose="02040503050201020203" pitchFamily="18" charset="-78"/>
                <a:cs typeface="Adobe Arabic" panose="02040503050201020203" pitchFamily="18" charset="-78"/>
              </a:rPr>
              <a:t>Use cases</a:t>
            </a:r>
            <a:endParaRPr lang="id-ID" sz="4400" b="1" dirty="0">
              <a:latin typeface="Adobe Arabic" panose="02040503050201020203" pitchFamily="18" charset="-78"/>
              <a:cs typeface="Adobe Arabic" panose="02040503050201020203" pitchFamily="18" charset="-78"/>
            </a:endParaRPr>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264171" y="282658"/>
            <a:ext cx="6337153" cy="6265903"/>
          </a:xfrm>
        </p:spPr>
      </p:pic>
    </p:spTree>
    <p:extLst>
      <p:ext uri="{BB962C8B-B14F-4D97-AF65-F5344CB8AC3E}">
        <p14:creationId xmlns:p14="http://schemas.microsoft.com/office/powerpoint/2010/main" val="2829514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7234" y="2554742"/>
            <a:ext cx="2770366" cy="1385251"/>
          </a:xfrm>
        </p:spPr>
        <p:txBody>
          <a:bodyPr>
            <a:normAutofit/>
          </a:bodyPr>
          <a:lstStyle/>
          <a:p>
            <a:r>
              <a:rPr lang="en-US" sz="4400" b="1" dirty="0" smtClean="0">
                <a:latin typeface="Adobe Arabic" panose="02040503050201020203" pitchFamily="18" charset="-78"/>
                <a:cs typeface="Adobe Arabic" panose="02040503050201020203" pitchFamily="18" charset="-78"/>
              </a:rPr>
              <a:t>Use cases</a:t>
            </a:r>
            <a:endParaRPr lang="id-ID" sz="4400" b="1" dirty="0">
              <a:latin typeface="Adobe Arabic" panose="02040503050201020203" pitchFamily="18" charset="-78"/>
              <a:cs typeface="Adobe Arabic" panose="02040503050201020203" pitchFamily="18" charset="-78"/>
            </a:endParaRPr>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602530" y="218431"/>
            <a:ext cx="4184408" cy="6494354"/>
          </a:xfrm>
        </p:spPr>
      </p:pic>
    </p:spTree>
    <p:extLst>
      <p:ext uri="{BB962C8B-B14F-4D97-AF65-F5344CB8AC3E}">
        <p14:creationId xmlns:p14="http://schemas.microsoft.com/office/powerpoint/2010/main" val="1882906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227" y="2611891"/>
            <a:ext cx="2784653" cy="1385251"/>
          </a:xfrm>
        </p:spPr>
        <p:txBody>
          <a:bodyPr>
            <a:normAutofit/>
          </a:bodyPr>
          <a:lstStyle/>
          <a:p>
            <a:r>
              <a:rPr lang="en-US" sz="4400" b="1" dirty="0" smtClean="0">
                <a:latin typeface="Adobe Arabic" panose="02040503050201020203" pitchFamily="18" charset="-78"/>
                <a:cs typeface="Adobe Arabic" panose="02040503050201020203" pitchFamily="18" charset="-78"/>
              </a:rPr>
              <a:t>prototype</a:t>
            </a:r>
            <a:endParaRPr lang="id-ID" sz="4400" b="1" dirty="0">
              <a:latin typeface="Adobe Arabic" panose="02040503050201020203" pitchFamily="18" charset="-78"/>
              <a:cs typeface="Adobe Arabic" panose="02040503050201020203" pitchFamily="18" charset="-78"/>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78123" y="681836"/>
            <a:ext cx="3366959" cy="5742422"/>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6326" y="681836"/>
            <a:ext cx="3419399" cy="5742422"/>
          </a:xfrm>
          <a:prstGeom prst="rect">
            <a:avLst/>
          </a:prstGeom>
        </p:spPr>
      </p:pic>
    </p:spTree>
    <p:extLst>
      <p:ext uri="{BB962C8B-B14F-4D97-AF65-F5344CB8AC3E}">
        <p14:creationId xmlns:p14="http://schemas.microsoft.com/office/powerpoint/2010/main" val="22709947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227" y="2611891"/>
            <a:ext cx="2784653" cy="1385251"/>
          </a:xfrm>
        </p:spPr>
        <p:txBody>
          <a:bodyPr>
            <a:normAutofit/>
          </a:bodyPr>
          <a:lstStyle/>
          <a:p>
            <a:r>
              <a:rPr lang="en-US" sz="4400" b="1" dirty="0" smtClean="0">
                <a:latin typeface="Adobe Arabic" panose="02040503050201020203" pitchFamily="18" charset="-78"/>
                <a:cs typeface="Adobe Arabic" panose="02040503050201020203" pitchFamily="18" charset="-78"/>
              </a:rPr>
              <a:t>prototype</a:t>
            </a:r>
            <a:endParaRPr lang="id-ID" sz="4400" b="1" dirty="0">
              <a:latin typeface="Adobe Arabic" panose="02040503050201020203" pitchFamily="18" charset="-78"/>
              <a:cs typeface="Adobe Arabic" panose="02040503050201020203" pitchFamily="18" charset="-78"/>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4828" y="655676"/>
            <a:ext cx="3382298" cy="576858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8450" y="655676"/>
            <a:ext cx="3386583" cy="5768582"/>
          </a:xfrm>
          <a:prstGeom prst="rect">
            <a:avLst/>
          </a:prstGeom>
        </p:spPr>
      </p:pic>
    </p:spTree>
    <p:extLst>
      <p:ext uri="{BB962C8B-B14F-4D97-AF65-F5344CB8AC3E}">
        <p14:creationId xmlns:p14="http://schemas.microsoft.com/office/powerpoint/2010/main" val="1564975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1522" y="197304"/>
            <a:ext cx="9720072" cy="1385251"/>
          </a:xfrm>
        </p:spPr>
        <p:txBody>
          <a:bodyPr>
            <a:normAutofit/>
          </a:bodyPr>
          <a:lstStyle/>
          <a:p>
            <a:r>
              <a:rPr lang="en-US" sz="4400" b="1" dirty="0" smtClean="0">
                <a:latin typeface="Adobe Arabic" panose="02040503050201020203" pitchFamily="18" charset="-78"/>
                <a:cs typeface="Adobe Arabic" panose="02040503050201020203" pitchFamily="18" charset="-78"/>
              </a:rPr>
              <a:t>Project background</a:t>
            </a:r>
            <a:endParaRPr lang="id-ID" sz="4400" b="1" dirty="0">
              <a:latin typeface="Adobe Arabic" panose="02040503050201020203" pitchFamily="18" charset="-78"/>
              <a:cs typeface="Adobe Arabic" panose="02040503050201020203" pitchFamily="18" charset="-78"/>
            </a:endParaRPr>
          </a:p>
        </p:txBody>
      </p:sp>
      <p:sp>
        <p:nvSpPr>
          <p:cNvPr id="3" name="Content Placeholder 2"/>
          <p:cNvSpPr>
            <a:spLocks noGrp="1"/>
          </p:cNvSpPr>
          <p:nvPr>
            <p:ph idx="1"/>
          </p:nvPr>
        </p:nvSpPr>
        <p:spPr>
          <a:xfrm>
            <a:off x="901521" y="1453765"/>
            <a:ext cx="10637948" cy="4908397"/>
          </a:xfrm>
        </p:spPr>
        <p:txBody>
          <a:bodyPr>
            <a:noAutofit/>
          </a:bodyPr>
          <a:lstStyle/>
          <a:p>
            <a:pPr algn="just">
              <a:lnSpc>
                <a:spcPct val="150000"/>
              </a:lnSpc>
              <a:buClr>
                <a:schemeClr val="bg1">
                  <a:lumMod val="50000"/>
                </a:schemeClr>
              </a:buClr>
              <a:buFont typeface="Wingdings" panose="05000000000000000000" pitchFamily="2" charset="2"/>
              <a:buChar char="§"/>
            </a:pPr>
            <a:r>
              <a:rPr lang="en-US" sz="2800" dirty="0" smtClean="0">
                <a:latin typeface="Adobe Arabic" panose="02040503050201020203" pitchFamily="18" charset="-78"/>
                <a:cs typeface="Adobe Arabic" panose="02040503050201020203" pitchFamily="18" charset="-78"/>
              </a:rPr>
              <a:t> Makeup has become a necessity when women have to attend an event, such as wedding, graduation, birthday parties and many more.</a:t>
            </a:r>
          </a:p>
          <a:p>
            <a:pPr algn="just">
              <a:lnSpc>
                <a:spcPct val="150000"/>
              </a:lnSpc>
              <a:buClr>
                <a:schemeClr val="bg1">
                  <a:lumMod val="50000"/>
                </a:schemeClr>
              </a:buClr>
              <a:buFont typeface="Wingdings" panose="05000000000000000000" pitchFamily="2" charset="2"/>
              <a:buChar char="§"/>
            </a:pPr>
            <a:r>
              <a:rPr lang="en-US" sz="2800" dirty="0" smtClean="0">
                <a:latin typeface="Adobe Arabic" panose="02040503050201020203" pitchFamily="18" charset="-78"/>
                <a:cs typeface="Adobe Arabic" panose="02040503050201020203" pitchFamily="18" charset="-78"/>
              </a:rPr>
              <a:t> However, not every woman can do their own makeup, so most of them prefer to find makeup artist or go to beauty salon to get their makeup done</a:t>
            </a:r>
          </a:p>
          <a:p>
            <a:pPr algn="just">
              <a:lnSpc>
                <a:spcPct val="150000"/>
              </a:lnSpc>
              <a:buClr>
                <a:schemeClr val="bg1">
                  <a:lumMod val="50000"/>
                </a:schemeClr>
              </a:buClr>
              <a:buFont typeface="Wingdings" panose="05000000000000000000" pitchFamily="2" charset="2"/>
              <a:buChar char="§"/>
            </a:pPr>
            <a:endParaRPr lang="en-US" sz="2800" dirty="0" smtClean="0">
              <a:latin typeface="Adobe Arabic" panose="02040503050201020203" pitchFamily="18" charset="-78"/>
              <a:cs typeface="Adobe Arabic" panose="02040503050201020203" pitchFamily="18" charset="-78"/>
            </a:endParaRPr>
          </a:p>
        </p:txBody>
      </p:sp>
      <p:pic>
        <p:nvPicPr>
          <p:cNvPr id="4" name="Picture 3"/>
          <p:cNvPicPr>
            <a:picLocks noChangeAspect="1"/>
          </p:cNvPicPr>
          <p:nvPr/>
        </p:nvPicPr>
        <p:blipFill rotWithShape="1">
          <a:blip r:embed="rId3"/>
          <a:srcRect l="17797" t="14392" r="44886" b="7790"/>
          <a:stretch/>
        </p:blipFill>
        <p:spPr>
          <a:xfrm>
            <a:off x="901520" y="4430332"/>
            <a:ext cx="1938839" cy="2273121"/>
          </a:xfrm>
          <a:prstGeom prst="rect">
            <a:avLst/>
          </a:prstGeom>
        </p:spPr>
      </p:pic>
      <p:pic>
        <p:nvPicPr>
          <p:cNvPr id="5" name="Picture 4"/>
          <p:cNvPicPr>
            <a:picLocks noChangeAspect="1"/>
          </p:cNvPicPr>
          <p:nvPr/>
        </p:nvPicPr>
        <p:blipFill rotWithShape="1">
          <a:blip r:embed="rId4"/>
          <a:srcRect l="19084" t="18230" r="46272" b="7615"/>
          <a:stretch/>
        </p:blipFill>
        <p:spPr>
          <a:xfrm>
            <a:off x="3322749" y="4430331"/>
            <a:ext cx="1888839" cy="2273121"/>
          </a:xfrm>
          <a:prstGeom prst="rect">
            <a:avLst/>
          </a:prstGeom>
        </p:spPr>
      </p:pic>
      <p:pic>
        <p:nvPicPr>
          <p:cNvPr id="7" name="Picture 6"/>
          <p:cNvPicPr>
            <a:picLocks noChangeAspect="1"/>
          </p:cNvPicPr>
          <p:nvPr/>
        </p:nvPicPr>
        <p:blipFill rotWithShape="1">
          <a:blip r:embed="rId5"/>
          <a:srcRect l="14631" t="16506" r="41619" b="7966"/>
          <a:stretch/>
        </p:blipFill>
        <p:spPr>
          <a:xfrm>
            <a:off x="5553445" y="4430331"/>
            <a:ext cx="2280466" cy="2213394"/>
          </a:xfrm>
          <a:prstGeom prst="rect">
            <a:avLst/>
          </a:prstGeom>
        </p:spPr>
      </p:pic>
      <p:pic>
        <p:nvPicPr>
          <p:cNvPr id="9" name="Picture 8"/>
          <p:cNvPicPr>
            <a:picLocks noChangeAspect="1"/>
          </p:cNvPicPr>
          <p:nvPr/>
        </p:nvPicPr>
        <p:blipFill rotWithShape="1">
          <a:blip r:embed="rId6"/>
          <a:srcRect l="18985" t="14569" r="46074" b="8847"/>
          <a:stretch/>
        </p:blipFill>
        <p:spPr>
          <a:xfrm>
            <a:off x="8319752" y="4370604"/>
            <a:ext cx="1844625" cy="2273121"/>
          </a:xfrm>
          <a:prstGeom prst="rect">
            <a:avLst/>
          </a:prstGeom>
        </p:spPr>
      </p:pic>
    </p:spTree>
    <p:extLst>
      <p:ext uri="{BB962C8B-B14F-4D97-AF65-F5344CB8AC3E}">
        <p14:creationId xmlns:p14="http://schemas.microsoft.com/office/powerpoint/2010/main" val="10555182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1522" y="197304"/>
            <a:ext cx="9720072" cy="1385251"/>
          </a:xfrm>
        </p:spPr>
        <p:txBody>
          <a:bodyPr>
            <a:normAutofit/>
          </a:bodyPr>
          <a:lstStyle/>
          <a:p>
            <a:r>
              <a:rPr lang="en-US" sz="4400" b="1" dirty="0" smtClean="0">
                <a:latin typeface="Adobe Arabic" panose="02040503050201020203" pitchFamily="18" charset="-78"/>
                <a:cs typeface="Adobe Arabic" panose="02040503050201020203" pitchFamily="18" charset="-78"/>
              </a:rPr>
              <a:t>Deliverables up to date</a:t>
            </a:r>
            <a:endParaRPr lang="id-ID" sz="4400" b="1" dirty="0">
              <a:latin typeface="Adobe Arabic" panose="02040503050201020203" pitchFamily="18" charset="-78"/>
              <a:cs typeface="Adobe Arabic" panose="02040503050201020203" pitchFamily="18" charset="-78"/>
            </a:endParaRPr>
          </a:p>
        </p:txBody>
      </p:sp>
      <p:sp>
        <p:nvSpPr>
          <p:cNvPr id="3" name="Content Placeholder 2"/>
          <p:cNvSpPr>
            <a:spLocks noGrp="1"/>
          </p:cNvSpPr>
          <p:nvPr>
            <p:ph idx="1"/>
          </p:nvPr>
        </p:nvSpPr>
        <p:spPr>
          <a:xfrm>
            <a:off x="901522" y="1377565"/>
            <a:ext cx="10637948" cy="4908397"/>
          </a:xfrm>
        </p:spPr>
        <p:txBody>
          <a:bodyPr>
            <a:noAutofit/>
          </a:bodyPr>
          <a:lstStyle/>
          <a:p>
            <a:pPr algn="just">
              <a:lnSpc>
                <a:spcPct val="150000"/>
              </a:lnSpc>
              <a:buClr>
                <a:schemeClr val="bg1">
                  <a:lumMod val="50000"/>
                </a:schemeClr>
              </a:buClr>
              <a:buFont typeface="Wingdings" panose="05000000000000000000" pitchFamily="2" charset="2"/>
              <a:buChar char="§"/>
            </a:pPr>
            <a:r>
              <a:rPr lang="en-US" sz="3200" dirty="0" smtClean="0">
                <a:latin typeface="Adobe Arabic" panose="02040503050201020203" pitchFamily="18" charset="-78"/>
                <a:cs typeface="Adobe Arabic" panose="02040503050201020203" pitchFamily="18" charset="-78"/>
              </a:rPr>
              <a:t> Project Plan</a:t>
            </a:r>
          </a:p>
          <a:p>
            <a:pPr algn="just">
              <a:lnSpc>
                <a:spcPct val="150000"/>
              </a:lnSpc>
              <a:buClr>
                <a:schemeClr val="bg1">
                  <a:lumMod val="50000"/>
                </a:schemeClr>
              </a:buClr>
              <a:buFont typeface="Wingdings" panose="05000000000000000000" pitchFamily="2" charset="2"/>
              <a:buChar char="§"/>
            </a:pPr>
            <a:r>
              <a:rPr lang="en-US" sz="3200" dirty="0" smtClean="0">
                <a:latin typeface="Adobe Arabic" panose="02040503050201020203" pitchFamily="18" charset="-78"/>
                <a:cs typeface="Adobe Arabic" panose="02040503050201020203" pitchFamily="18" charset="-78"/>
              </a:rPr>
              <a:t> Project Management Plan</a:t>
            </a:r>
          </a:p>
          <a:p>
            <a:pPr algn="just">
              <a:lnSpc>
                <a:spcPct val="150000"/>
              </a:lnSpc>
              <a:buClr>
                <a:schemeClr val="bg1">
                  <a:lumMod val="50000"/>
                </a:schemeClr>
              </a:buClr>
              <a:buFont typeface="Wingdings" panose="05000000000000000000" pitchFamily="2" charset="2"/>
              <a:buChar char="§"/>
            </a:pPr>
            <a:r>
              <a:rPr lang="en-US" sz="3200" dirty="0">
                <a:latin typeface="Adobe Arabic" panose="02040503050201020203" pitchFamily="18" charset="-78"/>
                <a:cs typeface="Adobe Arabic" panose="02040503050201020203" pitchFamily="18" charset="-78"/>
              </a:rPr>
              <a:t> </a:t>
            </a:r>
            <a:r>
              <a:rPr lang="en-US" sz="3200" dirty="0" smtClean="0">
                <a:latin typeface="Adobe Arabic" panose="02040503050201020203" pitchFamily="18" charset="-78"/>
                <a:cs typeface="Adobe Arabic" panose="02040503050201020203" pitchFamily="18" charset="-78"/>
              </a:rPr>
              <a:t>Literature Review</a:t>
            </a:r>
          </a:p>
        </p:txBody>
      </p:sp>
    </p:spTree>
    <p:extLst>
      <p:ext uri="{BB962C8B-B14F-4D97-AF65-F5344CB8AC3E}">
        <p14:creationId xmlns:p14="http://schemas.microsoft.com/office/powerpoint/2010/main" val="22525307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1522" y="197304"/>
            <a:ext cx="9720072" cy="1385251"/>
          </a:xfrm>
        </p:spPr>
        <p:txBody>
          <a:bodyPr>
            <a:normAutofit/>
          </a:bodyPr>
          <a:lstStyle/>
          <a:p>
            <a:r>
              <a:rPr lang="en-US" sz="4400" b="1" dirty="0" smtClean="0">
                <a:latin typeface="Adobe Arabic" panose="02040503050201020203" pitchFamily="18" charset="-78"/>
                <a:cs typeface="Adobe Arabic" panose="02040503050201020203" pitchFamily="18" charset="-78"/>
              </a:rPr>
              <a:t>Work to be achieved </a:t>
            </a:r>
            <a:endParaRPr lang="id-ID" sz="4400" b="1" dirty="0">
              <a:latin typeface="Adobe Arabic" panose="02040503050201020203" pitchFamily="18" charset="-78"/>
              <a:cs typeface="Adobe Arabic" panose="02040503050201020203" pitchFamily="18" charset="-78"/>
            </a:endParaRPr>
          </a:p>
        </p:txBody>
      </p:sp>
      <p:sp>
        <p:nvSpPr>
          <p:cNvPr id="3" name="Content Placeholder 2"/>
          <p:cNvSpPr>
            <a:spLocks noGrp="1"/>
          </p:cNvSpPr>
          <p:nvPr>
            <p:ph idx="1"/>
          </p:nvPr>
        </p:nvSpPr>
        <p:spPr>
          <a:xfrm>
            <a:off x="901522" y="1377565"/>
            <a:ext cx="10637948" cy="4908397"/>
          </a:xfrm>
        </p:spPr>
        <p:txBody>
          <a:bodyPr>
            <a:noAutofit/>
          </a:bodyPr>
          <a:lstStyle/>
          <a:p>
            <a:pPr algn="just">
              <a:lnSpc>
                <a:spcPct val="150000"/>
              </a:lnSpc>
              <a:buClr>
                <a:schemeClr val="bg1">
                  <a:lumMod val="50000"/>
                </a:schemeClr>
              </a:buClr>
              <a:buFont typeface="Wingdings" panose="05000000000000000000" pitchFamily="2" charset="2"/>
              <a:buChar char="§"/>
            </a:pPr>
            <a:r>
              <a:rPr lang="en-US" sz="3200" dirty="0" smtClean="0">
                <a:latin typeface="Adobe Arabic" panose="02040503050201020203" pitchFamily="18" charset="-78"/>
                <a:cs typeface="Adobe Arabic" panose="02040503050201020203" pitchFamily="18" charset="-78"/>
              </a:rPr>
              <a:t> Prototype of the application</a:t>
            </a:r>
          </a:p>
          <a:p>
            <a:pPr algn="just">
              <a:lnSpc>
                <a:spcPct val="150000"/>
              </a:lnSpc>
              <a:buClr>
                <a:schemeClr val="bg1">
                  <a:lumMod val="50000"/>
                </a:schemeClr>
              </a:buClr>
              <a:buFont typeface="Wingdings" panose="05000000000000000000" pitchFamily="2" charset="2"/>
              <a:buChar char="§"/>
            </a:pPr>
            <a:r>
              <a:rPr lang="en-US" sz="3200" dirty="0">
                <a:latin typeface="Adobe Arabic" panose="02040503050201020203" pitchFamily="18" charset="-78"/>
                <a:cs typeface="Adobe Arabic" panose="02040503050201020203" pitchFamily="18" charset="-78"/>
              </a:rPr>
              <a:t> </a:t>
            </a:r>
            <a:r>
              <a:rPr lang="en-US" sz="3200" dirty="0" smtClean="0">
                <a:latin typeface="Adobe Arabic" panose="02040503050201020203" pitchFamily="18" charset="-78"/>
                <a:cs typeface="Adobe Arabic" panose="02040503050201020203" pitchFamily="18" charset="-78"/>
              </a:rPr>
              <a:t>Final documentation </a:t>
            </a:r>
          </a:p>
        </p:txBody>
      </p:sp>
    </p:spTree>
    <p:extLst>
      <p:ext uri="{BB962C8B-B14F-4D97-AF65-F5344CB8AC3E}">
        <p14:creationId xmlns:p14="http://schemas.microsoft.com/office/powerpoint/2010/main" val="58701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1522" y="197304"/>
            <a:ext cx="9720072" cy="1385251"/>
          </a:xfrm>
        </p:spPr>
        <p:txBody>
          <a:bodyPr>
            <a:normAutofit/>
          </a:bodyPr>
          <a:lstStyle/>
          <a:p>
            <a:r>
              <a:rPr lang="en-US" sz="4400" b="1" dirty="0" smtClean="0">
                <a:latin typeface="Adobe Arabic" panose="02040503050201020203" pitchFamily="18" charset="-78"/>
                <a:cs typeface="Adobe Arabic" panose="02040503050201020203" pitchFamily="18" charset="-78"/>
              </a:rPr>
              <a:t>Project background</a:t>
            </a:r>
            <a:endParaRPr lang="id-ID" sz="4400" b="1" dirty="0">
              <a:latin typeface="Adobe Arabic" panose="02040503050201020203" pitchFamily="18" charset="-78"/>
              <a:cs typeface="Adobe Arabic" panose="02040503050201020203" pitchFamily="18" charset="-78"/>
            </a:endParaRPr>
          </a:p>
        </p:txBody>
      </p:sp>
      <p:sp>
        <p:nvSpPr>
          <p:cNvPr id="3" name="Content Placeholder 2"/>
          <p:cNvSpPr>
            <a:spLocks noGrp="1"/>
          </p:cNvSpPr>
          <p:nvPr>
            <p:ph idx="1"/>
          </p:nvPr>
        </p:nvSpPr>
        <p:spPr>
          <a:xfrm>
            <a:off x="901522" y="1377565"/>
            <a:ext cx="10637948" cy="4908397"/>
          </a:xfrm>
        </p:spPr>
        <p:txBody>
          <a:bodyPr>
            <a:noAutofit/>
          </a:bodyPr>
          <a:lstStyle/>
          <a:p>
            <a:pPr algn="just">
              <a:lnSpc>
                <a:spcPct val="150000"/>
              </a:lnSpc>
              <a:buClr>
                <a:schemeClr val="bg1">
                  <a:lumMod val="50000"/>
                </a:schemeClr>
              </a:buClr>
              <a:buFont typeface="Wingdings" panose="05000000000000000000" pitchFamily="2" charset="2"/>
              <a:buChar char="§"/>
            </a:pPr>
            <a:r>
              <a:rPr lang="en-US" sz="3000" dirty="0" smtClean="0">
                <a:latin typeface="Adobe Arabic" panose="02040503050201020203" pitchFamily="18" charset="-78"/>
                <a:cs typeface="Adobe Arabic" panose="02040503050201020203" pitchFamily="18" charset="-78"/>
              </a:rPr>
              <a:t> The current practice to find makeup artists is usually through social media such as </a:t>
            </a:r>
            <a:r>
              <a:rPr lang="en-US" sz="3000" dirty="0" err="1" smtClean="0">
                <a:latin typeface="Adobe Arabic" panose="02040503050201020203" pitchFamily="18" charset="-78"/>
                <a:cs typeface="Adobe Arabic" panose="02040503050201020203" pitchFamily="18" charset="-78"/>
              </a:rPr>
              <a:t>Instagram</a:t>
            </a:r>
            <a:r>
              <a:rPr lang="en-US" sz="3000" dirty="0" smtClean="0">
                <a:latin typeface="Adobe Arabic" panose="02040503050201020203" pitchFamily="18" charset="-78"/>
                <a:cs typeface="Adobe Arabic" panose="02040503050201020203" pitchFamily="18" charset="-78"/>
              </a:rPr>
              <a:t> and Facebook, for example by searching for </a:t>
            </a:r>
            <a:r>
              <a:rPr lang="en-US" sz="3000" dirty="0" err="1" smtClean="0">
                <a:latin typeface="Adobe Arabic" panose="02040503050201020203" pitchFamily="18" charset="-78"/>
                <a:cs typeface="Adobe Arabic" panose="02040503050201020203" pitchFamily="18" charset="-78"/>
              </a:rPr>
              <a:t>hastags</a:t>
            </a:r>
            <a:r>
              <a:rPr lang="en-US" sz="3000" dirty="0" smtClean="0">
                <a:latin typeface="Adobe Arabic" panose="02040503050201020203" pitchFamily="18" charset="-78"/>
                <a:cs typeface="Adobe Arabic" panose="02040503050201020203" pitchFamily="18" charset="-78"/>
              </a:rPr>
              <a:t> like #</a:t>
            </a:r>
            <a:r>
              <a:rPr lang="en-US" sz="3000" dirty="0" err="1" smtClean="0">
                <a:latin typeface="Adobe Arabic" panose="02040503050201020203" pitchFamily="18" charset="-78"/>
                <a:cs typeface="Adobe Arabic" panose="02040503050201020203" pitchFamily="18" charset="-78"/>
              </a:rPr>
              <a:t>makeupartistsbali</a:t>
            </a:r>
            <a:endParaRPr lang="en-US" sz="3000" dirty="0">
              <a:latin typeface="Adobe Arabic" panose="02040503050201020203" pitchFamily="18" charset="-78"/>
              <a:cs typeface="Adobe Arabic" panose="02040503050201020203" pitchFamily="18" charset="-78"/>
            </a:endParaRPr>
          </a:p>
          <a:p>
            <a:pPr algn="just">
              <a:lnSpc>
                <a:spcPct val="150000"/>
              </a:lnSpc>
              <a:buClr>
                <a:schemeClr val="bg1">
                  <a:lumMod val="50000"/>
                </a:schemeClr>
              </a:buClr>
              <a:buFont typeface="Wingdings" panose="05000000000000000000" pitchFamily="2" charset="2"/>
              <a:buChar char="§"/>
            </a:pPr>
            <a:r>
              <a:rPr lang="en-US" sz="3000" dirty="0" smtClean="0">
                <a:latin typeface="Adobe Arabic" panose="02040503050201020203" pitchFamily="18" charset="-78"/>
                <a:cs typeface="Adobe Arabic" panose="02040503050201020203" pitchFamily="18" charset="-78"/>
              </a:rPr>
              <a:t> But for more information, usually these makeup artists don’t want to give information through direct message in </a:t>
            </a:r>
            <a:r>
              <a:rPr lang="en-US" sz="3000" dirty="0" err="1" smtClean="0">
                <a:latin typeface="Adobe Arabic" panose="02040503050201020203" pitchFamily="18" charset="-78"/>
                <a:cs typeface="Adobe Arabic" panose="02040503050201020203" pitchFamily="18" charset="-78"/>
              </a:rPr>
              <a:t>Instagram</a:t>
            </a:r>
            <a:r>
              <a:rPr lang="en-US" sz="3000" dirty="0">
                <a:latin typeface="Adobe Arabic" panose="02040503050201020203" pitchFamily="18" charset="-78"/>
                <a:cs typeface="Adobe Arabic" panose="02040503050201020203" pitchFamily="18" charset="-78"/>
              </a:rPr>
              <a:t> </a:t>
            </a:r>
            <a:r>
              <a:rPr lang="en-US" sz="3000" dirty="0" smtClean="0">
                <a:latin typeface="Adobe Arabic" panose="02040503050201020203" pitchFamily="18" charset="-78"/>
                <a:cs typeface="Adobe Arabic" panose="02040503050201020203" pitchFamily="18" charset="-78"/>
              </a:rPr>
              <a:t>or Facebook, but through other application such as </a:t>
            </a:r>
            <a:r>
              <a:rPr lang="en-US" sz="3000" dirty="0" err="1" smtClean="0">
                <a:latin typeface="Adobe Arabic" panose="02040503050201020203" pitchFamily="18" charset="-78"/>
                <a:cs typeface="Adobe Arabic" panose="02040503050201020203" pitchFamily="18" charset="-78"/>
              </a:rPr>
              <a:t>Whatsapp</a:t>
            </a:r>
            <a:endParaRPr lang="en-US" sz="3000" dirty="0" smtClean="0">
              <a:latin typeface="Adobe Arabic" panose="02040503050201020203" pitchFamily="18" charset="-78"/>
              <a:cs typeface="Adobe Arabic" panose="02040503050201020203" pitchFamily="18" charset="-78"/>
            </a:endParaRPr>
          </a:p>
          <a:p>
            <a:pPr algn="just">
              <a:lnSpc>
                <a:spcPct val="150000"/>
              </a:lnSpc>
              <a:buClr>
                <a:schemeClr val="bg1">
                  <a:lumMod val="50000"/>
                </a:schemeClr>
              </a:buClr>
              <a:buFont typeface="Wingdings" panose="05000000000000000000" pitchFamily="2" charset="2"/>
              <a:buChar char="§"/>
            </a:pPr>
            <a:r>
              <a:rPr lang="en-US" sz="3000" dirty="0">
                <a:latin typeface="Adobe Arabic" panose="02040503050201020203" pitchFamily="18" charset="-78"/>
                <a:cs typeface="Adobe Arabic" panose="02040503050201020203" pitchFamily="18" charset="-78"/>
              </a:rPr>
              <a:t>It is still difficult to find makeup artists, compare them, and contact them within one application</a:t>
            </a:r>
          </a:p>
          <a:p>
            <a:pPr algn="just">
              <a:lnSpc>
                <a:spcPct val="150000"/>
              </a:lnSpc>
              <a:buClr>
                <a:schemeClr val="bg1">
                  <a:lumMod val="50000"/>
                </a:schemeClr>
              </a:buClr>
              <a:buFont typeface="Wingdings" panose="05000000000000000000" pitchFamily="2" charset="2"/>
              <a:buChar char="§"/>
            </a:pPr>
            <a:endParaRPr lang="en-US" sz="3200" dirty="0" smtClean="0">
              <a:latin typeface="Adobe Arabic" panose="02040503050201020203" pitchFamily="18" charset="-78"/>
              <a:cs typeface="Adobe Arabic" panose="02040503050201020203" pitchFamily="18" charset="-78"/>
            </a:endParaRPr>
          </a:p>
          <a:p>
            <a:pPr algn="just">
              <a:lnSpc>
                <a:spcPct val="150000"/>
              </a:lnSpc>
              <a:buClr>
                <a:schemeClr val="bg1">
                  <a:lumMod val="50000"/>
                </a:schemeClr>
              </a:buClr>
              <a:buFont typeface="Wingdings" panose="05000000000000000000" pitchFamily="2" charset="2"/>
              <a:buChar char="§"/>
            </a:pPr>
            <a:endParaRPr lang="id-ID" sz="3200" dirty="0">
              <a:latin typeface="Adobe Arabic" panose="02040503050201020203" pitchFamily="18" charset="-78"/>
              <a:cs typeface="Adobe Arabic" panose="02040503050201020203" pitchFamily="18" charset="-78"/>
            </a:endParaRPr>
          </a:p>
          <a:p>
            <a:pPr marL="0" indent="0" algn="just">
              <a:lnSpc>
                <a:spcPct val="150000"/>
              </a:lnSpc>
              <a:buClr>
                <a:schemeClr val="bg1">
                  <a:lumMod val="50000"/>
                </a:schemeClr>
              </a:buClr>
              <a:buNone/>
            </a:pPr>
            <a:endParaRPr lang="en-US" sz="3200" dirty="0" smtClean="0">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1364029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t="-769" r="10464" b="5337"/>
          <a:stretch/>
        </p:blipFill>
        <p:spPr>
          <a:xfrm>
            <a:off x="534573" y="0"/>
            <a:ext cx="11226018" cy="6727224"/>
          </a:xfrm>
          <a:prstGeom prst="rect">
            <a:avLst/>
          </a:prstGeom>
        </p:spPr>
      </p:pic>
      <p:sp>
        <p:nvSpPr>
          <p:cNvPr id="10" name="Right Arrow 9"/>
          <p:cNvSpPr/>
          <p:nvPr/>
        </p:nvSpPr>
        <p:spPr>
          <a:xfrm flipH="1">
            <a:off x="7920109" y="3530991"/>
            <a:ext cx="1448972" cy="54864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3057035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1522" y="197304"/>
            <a:ext cx="9720072" cy="1385251"/>
          </a:xfrm>
        </p:spPr>
        <p:txBody>
          <a:bodyPr>
            <a:normAutofit/>
          </a:bodyPr>
          <a:lstStyle/>
          <a:p>
            <a:r>
              <a:rPr lang="en-US" sz="4400" b="1" dirty="0" smtClean="0">
                <a:latin typeface="Adobe Arabic" panose="02040503050201020203" pitchFamily="18" charset="-78"/>
                <a:cs typeface="Adobe Arabic" panose="02040503050201020203" pitchFamily="18" charset="-78"/>
              </a:rPr>
              <a:t>Project AIM</a:t>
            </a:r>
            <a:endParaRPr lang="id-ID" sz="4400" b="1" dirty="0">
              <a:latin typeface="Adobe Arabic" panose="02040503050201020203" pitchFamily="18" charset="-78"/>
              <a:cs typeface="Adobe Arabic" panose="02040503050201020203" pitchFamily="18" charset="-78"/>
            </a:endParaRPr>
          </a:p>
        </p:txBody>
      </p:sp>
      <p:sp>
        <p:nvSpPr>
          <p:cNvPr id="3" name="Content Placeholder 2"/>
          <p:cNvSpPr>
            <a:spLocks noGrp="1"/>
          </p:cNvSpPr>
          <p:nvPr>
            <p:ph idx="1"/>
          </p:nvPr>
        </p:nvSpPr>
        <p:spPr>
          <a:xfrm>
            <a:off x="901521" y="1453765"/>
            <a:ext cx="10637948" cy="4908397"/>
          </a:xfrm>
        </p:spPr>
        <p:txBody>
          <a:bodyPr>
            <a:noAutofit/>
          </a:bodyPr>
          <a:lstStyle/>
          <a:p>
            <a:pPr marL="0" indent="0" algn="ctr">
              <a:lnSpc>
                <a:spcPct val="150000"/>
              </a:lnSpc>
              <a:buClr>
                <a:schemeClr val="bg1">
                  <a:lumMod val="50000"/>
                </a:schemeClr>
              </a:buClr>
              <a:buNone/>
            </a:pPr>
            <a:r>
              <a:rPr lang="en-US" sz="4400" dirty="0" smtClean="0">
                <a:latin typeface="Adobe Arabic" panose="02040503050201020203" pitchFamily="18" charset="-78"/>
                <a:cs typeface="Adobe Arabic" panose="02040503050201020203" pitchFamily="18" charset="-78"/>
              </a:rPr>
              <a:t>“To provide a platform for people who want to find makeup artists or beauty salons, and they can easily compare and contact the makeup artists” </a:t>
            </a:r>
          </a:p>
          <a:p>
            <a:pPr algn="just">
              <a:lnSpc>
                <a:spcPct val="150000"/>
              </a:lnSpc>
              <a:buClr>
                <a:schemeClr val="bg1">
                  <a:lumMod val="50000"/>
                </a:schemeClr>
              </a:buClr>
              <a:buFont typeface="Wingdings" panose="05000000000000000000" pitchFamily="2" charset="2"/>
              <a:buChar char="§"/>
            </a:pPr>
            <a:endParaRPr lang="en-US" sz="3200" dirty="0" smtClean="0">
              <a:latin typeface="Adobe Arabic" panose="02040503050201020203" pitchFamily="18" charset="-78"/>
              <a:cs typeface="Adobe Arabic" panose="02040503050201020203" pitchFamily="18" charset="-78"/>
            </a:endParaRPr>
          </a:p>
          <a:p>
            <a:pPr algn="just">
              <a:lnSpc>
                <a:spcPct val="150000"/>
              </a:lnSpc>
              <a:buClr>
                <a:schemeClr val="bg1">
                  <a:lumMod val="50000"/>
                </a:schemeClr>
              </a:buClr>
              <a:buFont typeface="Wingdings" panose="05000000000000000000" pitchFamily="2" charset="2"/>
              <a:buChar char="§"/>
            </a:pPr>
            <a:endParaRPr lang="id-ID" sz="3200" dirty="0">
              <a:latin typeface="Adobe Arabic" panose="02040503050201020203" pitchFamily="18" charset="-78"/>
              <a:cs typeface="Adobe Arabic" panose="02040503050201020203" pitchFamily="18" charset="-78"/>
            </a:endParaRPr>
          </a:p>
          <a:p>
            <a:pPr marL="0" indent="0" algn="just">
              <a:lnSpc>
                <a:spcPct val="150000"/>
              </a:lnSpc>
              <a:buClr>
                <a:schemeClr val="bg1">
                  <a:lumMod val="50000"/>
                </a:schemeClr>
              </a:buClr>
              <a:buNone/>
            </a:pPr>
            <a:endParaRPr lang="en-US" sz="3200" dirty="0" smtClean="0">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2962458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1522" y="197304"/>
            <a:ext cx="9720072" cy="1385251"/>
          </a:xfrm>
        </p:spPr>
        <p:txBody>
          <a:bodyPr>
            <a:normAutofit/>
          </a:bodyPr>
          <a:lstStyle/>
          <a:p>
            <a:r>
              <a:rPr lang="en-US" sz="4400" b="1" dirty="0" smtClean="0">
                <a:latin typeface="Adobe Arabic" panose="02040503050201020203" pitchFamily="18" charset="-78"/>
                <a:cs typeface="Adobe Arabic" panose="02040503050201020203" pitchFamily="18" charset="-78"/>
              </a:rPr>
              <a:t>Project objectives</a:t>
            </a:r>
            <a:endParaRPr lang="id-ID" sz="4400" b="1" dirty="0">
              <a:latin typeface="Adobe Arabic" panose="02040503050201020203" pitchFamily="18" charset="-78"/>
              <a:cs typeface="Adobe Arabic" panose="02040503050201020203" pitchFamily="18" charset="-78"/>
            </a:endParaRPr>
          </a:p>
        </p:txBody>
      </p:sp>
      <p:sp>
        <p:nvSpPr>
          <p:cNvPr id="3" name="Content Placeholder 2"/>
          <p:cNvSpPr>
            <a:spLocks noGrp="1"/>
          </p:cNvSpPr>
          <p:nvPr>
            <p:ph idx="1"/>
          </p:nvPr>
        </p:nvSpPr>
        <p:spPr>
          <a:xfrm>
            <a:off x="901521" y="1453765"/>
            <a:ext cx="10637948" cy="4908397"/>
          </a:xfrm>
        </p:spPr>
        <p:txBody>
          <a:bodyPr>
            <a:noAutofit/>
          </a:bodyPr>
          <a:lstStyle/>
          <a:p>
            <a:pPr algn="just">
              <a:lnSpc>
                <a:spcPct val="100000"/>
              </a:lnSpc>
              <a:spcBef>
                <a:spcPts val="600"/>
              </a:spcBef>
              <a:spcAft>
                <a:spcPts val="600"/>
              </a:spcAft>
              <a:buClr>
                <a:schemeClr val="bg1">
                  <a:lumMod val="50000"/>
                </a:schemeClr>
              </a:buClr>
              <a:buFont typeface="Wingdings" panose="05000000000000000000" pitchFamily="2" charset="2"/>
              <a:buChar char="§"/>
            </a:pPr>
            <a:r>
              <a:rPr lang="en-US" sz="3000" dirty="0" smtClean="0">
                <a:latin typeface="Adobe Arabic" panose="02040503050201020203" pitchFamily="18" charset="-78"/>
                <a:cs typeface="Adobe Arabic" panose="02040503050201020203" pitchFamily="18" charset="-78"/>
              </a:rPr>
              <a:t> Facilitate user to see the </a:t>
            </a:r>
            <a:r>
              <a:rPr lang="en-US" sz="3000" dirty="0">
                <a:latin typeface="Adobe Arabic" panose="02040503050201020203" pitchFamily="18" charset="-78"/>
                <a:cs typeface="Adobe Arabic" panose="02040503050201020203" pitchFamily="18" charset="-78"/>
              </a:rPr>
              <a:t>portfolio and prices of the makeup artists </a:t>
            </a:r>
            <a:r>
              <a:rPr lang="en-US" sz="3000" dirty="0" smtClean="0">
                <a:latin typeface="Adobe Arabic" panose="02040503050201020203" pitchFamily="18" charset="-78"/>
                <a:cs typeface="Adobe Arabic" panose="02040503050201020203" pitchFamily="18" charset="-78"/>
              </a:rPr>
              <a:t>and salons</a:t>
            </a:r>
          </a:p>
          <a:p>
            <a:pPr algn="just">
              <a:lnSpc>
                <a:spcPct val="100000"/>
              </a:lnSpc>
              <a:spcBef>
                <a:spcPts val="600"/>
              </a:spcBef>
              <a:spcAft>
                <a:spcPts val="600"/>
              </a:spcAft>
              <a:buClr>
                <a:schemeClr val="bg1">
                  <a:lumMod val="50000"/>
                </a:schemeClr>
              </a:buClr>
              <a:buFont typeface="Wingdings" panose="05000000000000000000" pitchFamily="2" charset="2"/>
              <a:buChar char="§"/>
            </a:pPr>
            <a:r>
              <a:rPr lang="en-US" sz="3000" dirty="0" smtClean="0">
                <a:latin typeface="Adobe Arabic" panose="02040503050201020203" pitchFamily="18" charset="-78"/>
                <a:cs typeface="Adobe Arabic" panose="02040503050201020203" pitchFamily="18" charset="-78"/>
              </a:rPr>
              <a:t> Facilitate makeup artists and salons to offer their services and reach the target customer</a:t>
            </a:r>
          </a:p>
          <a:p>
            <a:pPr algn="just">
              <a:lnSpc>
                <a:spcPct val="100000"/>
              </a:lnSpc>
              <a:spcBef>
                <a:spcPts val="600"/>
              </a:spcBef>
              <a:spcAft>
                <a:spcPts val="600"/>
              </a:spcAft>
              <a:buClr>
                <a:schemeClr val="bg1">
                  <a:lumMod val="50000"/>
                </a:schemeClr>
              </a:buClr>
              <a:buFont typeface="Wingdings" panose="05000000000000000000" pitchFamily="2" charset="2"/>
              <a:buChar char="§"/>
            </a:pPr>
            <a:r>
              <a:rPr lang="en-US" sz="3000" dirty="0" smtClean="0">
                <a:latin typeface="Adobe Arabic" panose="02040503050201020203" pitchFamily="18" charset="-78"/>
                <a:cs typeface="Adobe Arabic" panose="02040503050201020203" pitchFamily="18" charset="-78"/>
              </a:rPr>
              <a:t> Allowing user to give reviews and see the feedback from other use</a:t>
            </a:r>
          </a:p>
          <a:p>
            <a:pPr algn="just">
              <a:lnSpc>
                <a:spcPct val="100000"/>
              </a:lnSpc>
              <a:spcBef>
                <a:spcPts val="600"/>
              </a:spcBef>
              <a:spcAft>
                <a:spcPts val="600"/>
              </a:spcAft>
              <a:buClr>
                <a:schemeClr val="bg1">
                  <a:lumMod val="50000"/>
                </a:schemeClr>
              </a:buClr>
              <a:buFont typeface="Wingdings" panose="05000000000000000000" pitchFamily="2" charset="2"/>
              <a:buChar char="§"/>
            </a:pPr>
            <a:r>
              <a:rPr lang="en-US" sz="3000" dirty="0">
                <a:latin typeface="Adobe Arabic" panose="02040503050201020203" pitchFamily="18" charset="-78"/>
                <a:cs typeface="Adobe Arabic" panose="02040503050201020203" pitchFamily="18" charset="-78"/>
              </a:rPr>
              <a:t> </a:t>
            </a:r>
            <a:r>
              <a:rPr lang="en-US" sz="3000" dirty="0" smtClean="0">
                <a:latin typeface="Adobe Arabic" panose="02040503050201020203" pitchFamily="18" charset="-78"/>
                <a:cs typeface="Adobe Arabic" panose="02040503050201020203" pitchFamily="18" charset="-78"/>
              </a:rPr>
              <a:t>Provide communication channel between the makeup artists/salons and user (their   potential customers) </a:t>
            </a:r>
          </a:p>
          <a:p>
            <a:pPr algn="just">
              <a:lnSpc>
                <a:spcPct val="100000"/>
              </a:lnSpc>
              <a:spcBef>
                <a:spcPts val="600"/>
              </a:spcBef>
              <a:spcAft>
                <a:spcPts val="600"/>
              </a:spcAft>
              <a:buClr>
                <a:schemeClr val="bg1">
                  <a:lumMod val="50000"/>
                </a:schemeClr>
              </a:buClr>
              <a:buFont typeface="Wingdings" panose="05000000000000000000" pitchFamily="2" charset="2"/>
              <a:buChar char="§"/>
            </a:pPr>
            <a:r>
              <a:rPr lang="en-US" sz="3000" dirty="0" smtClean="0">
                <a:latin typeface="Adobe Arabic" panose="02040503050201020203" pitchFamily="18" charset="-78"/>
                <a:cs typeface="Adobe Arabic" panose="02040503050201020203" pitchFamily="18" charset="-78"/>
              </a:rPr>
              <a:t> Facilitate making appointment between user and the desired makeup artist/salon</a:t>
            </a:r>
          </a:p>
          <a:p>
            <a:pPr algn="just">
              <a:lnSpc>
                <a:spcPct val="100000"/>
              </a:lnSpc>
              <a:spcBef>
                <a:spcPts val="600"/>
              </a:spcBef>
              <a:spcAft>
                <a:spcPts val="600"/>
              </a:spcAft>
              <a:buClr>
                <a:schemeClr val="bg1">
                  <a:lumMod val="50000"/>
                </a:schemeClr>
              </a:buClr>
              <a:buFont typeface="Wingdings" panose="05000000000000000000" pitchFamily="2" charset="2"/>
              <a:buChar char="§"/>
            </a:pPr>
            <a:r>
              <a:rPr lang="en-US" sz="3000" dirty="0">
                <a:latin typeface="Adobe Arabic" panose="02040503050201020203" pitchFamily="18" charset="-78"/>
                <a:cs typeface="Adobe Arabic" panose="02040503050201020203" pitchFamily="18" charset="-78"/>
              </a:rPr>
              <a:t> </a:t>
            </a:r>
            <a:r>
              <a:rPr lang="en-US" sz="3000" dirty="0" smtClean="0">
                <a:latin typeface="Adobe Arabic" panose="02040503050201020203" pitchFamily="18" charset="-78"/>
                <a:cs typeface="Adobe Arabic" panose="02040503050201020203" pitchFamily="18" charset="-78"/>
              </a:rPr>
              <a:t>Provide information about beauty trends and news to increase the knowledge of user </a:t>
            </a:r>
          </a:p>
          <a:p>
            <a:pPr algn="just">
              <a:lnSpc>
                <a:spcPct val="100000"/>
              </a:lnSpc>
              <a:spcBef>
                <a:spcPts val="600"/>
              </a:spcBef>
              <a:spcAft>
                <a:spcPts val="600"/>
              </a:spcAft>
              <a:buClr>
                <a:schemeClr val="bg1">
                  <a:lumMod val="50000"/>
                </a:schemeClr>
              </a:buClr>
              <a:buFont typeface="Wingdings" panose="05000000000000000000" pitchFamily="2" charset="2"/>
              <a:buChar char="§"/>
            </a:pPr>
            <a:r>
              <a:rPr lang="en-US" sz="3000" dirty="0" smtClean="0">
                <a:latin typeface="Adobe Arabic" panose="02040503050201020203" pitchFamily="18" charset="-78"/>
                <a:cs typeface="Adobe Arabic" panose="02040503050201020203" pitchFamily="18" charset="-78"/>
              </a:rPr>
              <a:t> Provide simple yet beautiful and easy-to-use interface that can be understood by user</a:t>
            </a:r>
          </a:p>
          <a:p>
            <a:pPr algn="just">
              <a:lnSpc>
                <a:spcPct val="100000"/>
              </a:lnSpc>
              <a:spcBef>
                <a:spcPts val="600"/>
              </a:spcBef>
              <a:spcAft>
                <a:spcPts val="600"/>
              </a:spcAft>
              <a:buClr>
                <a:schemeClr val="bg1">
                  <a:lumMod val="50000"/>
                </a:schemeClr>
              </a:buClr>
              <a:buFont typeface="Wingdings" panose="05000000000000000000" pitchFamily="2" charset="2"/>
              <a:buChar char="§"/>
            </a:pPr>
            <a:endParaRPr lang="en-US" sz="2800" dirty="0" smtClean="0">
              <a:latin typeface="Adobe Arabic" panose="02040503050201020203" pitchFamily="18" charset="-78"/>
              <a:cs typeface="Adobe Arabic" panose="02040503050201020203" pitchFamily="18" charset="-78"/>
            </a:endParaRPr>
          </a:p>
          <a:p>
            <a:pPr algn="just">
              <a:lnSpc>
                <a:spcPct val="100000"/>
              </a:lnSpc>
              <a:spcBef>
                <a:spcPts val="600"/>
              </a:spcBef>
              <a:spcAft>
                <a:spcPts val="600"/>
              </a:spcAft>
              <a:buClr>
                <a:schemeClr val="bg1">
                  <a:lumMod val="50000"/>
                </a:schemeClr>
              </a:buClr>
              <a:buFont typeface="Wingdings" panose="05000000000000000000" pitchFamily="2" charset="2"/>
              <a:buChar char="§"/>
            </a:pPr>
            <a:endParaRPr lang="id-ID" sz="2800" dirty="0">
              <a:latin typeface="Adobe Arabic" panose="02040503050201020203" pitchFamily="18" charset="-78"/>
              <a:cs typeface="Adobe Arabic" panose="02040503050201020203" pitchFamily="18" charset="-78"/>
            </a:endParaRPr>
          </a:p>
          <a:p>
            <a:pPr marL="0" indent="0" algn="just">
              <a:lnSpc>
                <a:spcPct val="100000"/>
              </a:lnSpc>
              <a:spcBef>
                <a:spcPts val="600"/>
              </a:spcBef>
              <a:spcAft>
                <a:spcPts val="600"/>
              </a:spcAft>
              <a:buClr>
                <a:schemeClr val="bg1">
                  <a:lumMod val="50000"/>
                </a:schemeClr>
              </a:buClr>
              <a:buNone/>
            </a:pPr>
            <a:endParaRPr lang="en-US" sz="2800" dirty="0" smtClean="0">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2832148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1522" y="197304"/>
            <a:ext cx="9720072" cy="1385251"/>
          </a:xfrm>
        </p:spPr>
        <p:txBody>
          <a:bodyPr>
            <a:normAutofit/>
          </a:bodyPr>
          <a:lstStyle/>
          <a:p>
            <a:r>
              <a:rPr lang="en-US" sz="4400" b="1" dirty="0" smtClean="0">
                <a:latin typeface="Adobe Arabic" panose="02040503050201020203" pitchFamily="18" charset="-78"/>
                <a:cs typeface="Adobe Arabic" panose="02040503050201020203" pitchFamily="18" charset="-78"/>
              </a:rPr>
              <a:t>Similar applications – Go Glam</a:t>
            </a:r>
            <a:endParaRPr lang="id-ID" sz="4400" b="1" dirty="0">
              <a:latin typeface="Adobe Arabic" panose="02040503050201020203" pitchFamily="18" charset="-78"/>
              <a:cs typeface="Adobe Arabic" panose="02040503050201020203" pitchFamily="18" charset="-78"/>
            </a:endParaRPr>
          </a:p>
        </p:txBody>
      </p:sp>
      <p:sp>
        <p:nvSpPr>
          <p:cNvPr id="3" name="Content Placeholder 2"/>
          <p:cNvSpPr>
            <a:spLocks noGrp="1"/>
          </p:cNvSpPr>
          <p:nvPr>
            <p:ph idx="1"/>
          </p:nvPr>
        </p:nvSpPr>
        <p:spPr>
          <a:xfrm>
            <a:off x="901522" y="1301365"/>
            <a:ext cx="10637948" cy="4908397"/>
          </a:xfrm>
        </p:spPr>
        <p:txBody>
          <a:bodyPr>
            <a:noAutofit/>
          </a:bodyPr>
          <a:lstStyle/>
          <a:p>
            <a:pPr marL="0" indent="0" algn="just">
              <a:lnSpc>
                <a:spcPct val="150000"/>
              </a:lnSpc>
              <a:spcBef>
                <a:spcPts val="600"/>
              </a:spcBef>
              <a:spcAft>
                <a:spcPts val="600"/>
              </a:spcAft>
              <a:buClr>
                <a:schemeClr val="bg1">
                  <a:lumMod val="50000"/>
                </a:schemeClr>
              </a:buClr>
              <a:buNone/>
            </a:pPr>
            <a:endParaRPr lang="en-US" sz="3000" dirty="0" smtClean="0">
              <a:latin typeface="Adobe Arabic" panose="02040503050201020203" pitchFamily="18" charset="-78"/>
              <a:cs typeface="Adobe Arabic" panose="02040503050201020203" pitchFamily="18" charset="-78"/>
            </a:endParaRPr>
          </a:p>
          <a:p>
            <a:pPr algn="just">
              <a:lnSpc>
                <a:spcPct val="100000"/>
              </a:lnSpc>
              <a:spcBef>
                <a:spcPts val="600"/>
              </a:spcBef>
              <a:spcAft>
                <a:spcPts val="600"/>
              </a:spcAft>
              <a:buClr>
                <a:schemeClr val="bg1">
                  <a:lumMod val="50000"/>
                </a:schemeClr>
              </a:buClr>
              <a:buFont typeface="Wingdings" panose="05000000000000000000" pitchFamily="2" charset="2"/>
              <a:buChar char="§"/>
            </a:pPr>
            <a:endParaRPr lang="id-ID" sz="2800" dirty="0">
              <a:latin typeface="Adobe Arabic" panose="02040503050201020203" pitchFamily="18" charset="-78"/>
              <a:cs typeface="Adobe Arabic" panose="02040503050201020203" pitchFamily="18" charset="-78"/>
            </a:endParaRPr>
          </a:p>
          <a:p>
            <a:pPr marL="0" indent="0" algn="just">
              <a:lnSpc>
                <a:spcPct val="100000"/>
              </a:lnSpc>
              <a:spcBef>
                <a:spcPts val="600"/>
              </a:spcBef>
              <a:spcAft>
                <a:spcPts val="600"/>
              </a:spcAft>
              <a:buClr>
                <a:schemeClr val="bg1">
                  <a:lumMod val="50000"/>
                </a:schemeClr>
              </a:buClr>
              <a:buNone/>
            </a:pPr>
            <a:endParaRPr lang="en-US" sz="2800" dirty="0" smtClean="0">
              <a:latin typeface="Adobe Arabic" panose="02040503050201020203" pitchFamily="18" charset="-78"/>
              <a:cs typeface="Adobe Arabic" panose="02040503050201020203" pitchFamily="18" charset="-78"/>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1522" y="1508059"/>
            <a:ext cx="2831532" cy="5033834"/>
          </a:xfrm>
          <a:prstGeom prst="rect">
            <a:avLst/>
          </a:prstGeom>
          <a:ln>
            <a:solidFill>
              <a:schemeClr val="bg1">
                <a:lumMod val="50000"/>
              </a:schemeClr>
            </a:solidFill>
          </a:ln>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0642" y="1511761"/>
            <a:ext cx="2791540" cy="4962738"/>
          </a:xfrm>
          <a:prstGeom prst="rect">
            <a:avLst/>
          </a:prstGeom>
          <a:ln>
            <a:solidFill>
              <a:schemeClr val="bg1">
                <a:lumMod val="50000"/>
              </a:schemeClr>
            </a:solidFill>
          </a:ln>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20339" y="1508060"/>
            <a:ext cx="2804862" cy="4986420"/>
          </a:xfrm>
          <a:prstGeom prst="rect">
            <a:avLst/>
          </a:prstGeom>
          <a:ln>
            <a:solidFill>
              <a:schemeClr val="bg1">
                <a:lumMod val="50000"/>
              </a:schemeClr>
            </a:solidFill>
          </a:ln>
        </p:spPr>
      </p:pic>
    </p:spTree>
    <p:extLst>
      <p:ext uri="{BB962C8B-B14F-4D97-AF65-F5344CB8AC3E}">
        <p14:creationId xmlns:p14="http://schemas.microsoft.com/office/powerpoint/2010/main" val="1412261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1521" y="197304"/>
            <a:ext cx="10500769" cy="1385251"/>
          </a:xfrm>
        </p:spPr>
        <p:txBody>
          <a:bodyPr>
            <a:normAutofit/>
          </a:bodyPr>
          <a:lstStyle/>
          <a:p>
            <a:r>
              <a:rPr lang="en-US" sz="4400" b="1" dirty="0" smtClean="0">
                <a:latin typeface="Adobe Arabic" panose="02040503050201020203" pitchFamily="18" charset="-78"/>
                <a:cs typeface="Adobe Arabic" panose="02040503050201020203" pitchFamily="18" charset="-78"/>
              </a:rPr>
              <a:t>Similar applications - </a:t>
            </a:r>
            <a:r>
              <a:rPr lang="en-US" sz="4400" b="1" dirty="0">
                <a:latin typeface="Adobe Arabic" panose="02040503050201020203" pitchFamily="18" charset="-78"/>
                <a:cs typeface="Adobe Arabic" panose="02040503050201020203" pitchFamily="18" charset="-78"/>
              </a:rPr>
              <a:t>SALON by </a:t>
            </a:r>
            <a:r>
              <a:rPr lang="en-US" sz="4400" b="1" dirty="0" err="1">
                <a:latin typeface="Adobe Arabic" panose="02040503050201020203" pitchFamily="18" charset="-78"/>
                <a:cs typeface="Adobe Arabic" panose="02040503050201020203" pitchFamily="18" charset="-78"/>
              </a:rPr>
              <a:t>HouzCall</a:t>
            </a:r>
            <a:endParaRPr lang="id-ID" sz="4400" b="1" dirty="0">
              <a:latin typeface="Adobe Arabic" panose="02040503050201020203" pitchFamily="18" charset="-78"/>
              <a:cs typeface="Adobe Arabic" panose="02040503050201020203" pitchFamily="18" charset="-78"/>
            </a:endParaRPr>
          </a:p>
        </p:txBody>
      </p:sp>
      <p:sp>
        <p:nvSpPr>
          <p:cNvPr id="3" name="Content Placeholder 2"/>
          <p:cNvSpPr>
            <a:spLocks noGrp="1"/>
          </p:cNvSpPr>
          <p:nvPr>
            <p:ph idx="1"/>
          </p:nvPr>
        </p:nvSpPr>
        <p:spPr>
          <a:xfrm>
            <a:off x="901522" y="1301365"/>
            <a:ext cx="10637948" cy="4908397"/>
          </a:xfrm>
        </p:spPr>
        <p:txBody>
          <a:bodyPr>
            <a:noAutofit/>
          </a:bodyPr>
          <a:lstStyle/>
          <a:p>
            <a:pPr algn="just">
              <a:lnSpc>
                <a:spcPct val="100000"/>
              </a:lnSpc>
              <a:spcBef>
                <a:spcPts val="600"/>
              </a:spcBef>
              <a:spcAft>
                <a:spcPts val="600"/>
              </a:spcAft>
              <a:buClr>
                <a:schemeClr val="bg1">
                  <a:lumMod val="50000"/>
                </a:schemeClr>
              </a:buClr>
              <a:buFont typeface="Wingdings" panose="05000000000000000000" pitchFamily="2" charset="2"/>
              <a:buChar char="§"/>
            </a:pPr>
            <a:endParaRPr lang="id-ID" sz="2800" dirty="0">
              <a:latin typeface="Adobe Arabic" panose="02040503050201020203" pitchFamily="18" charset="-78"/>
              <a:cs typeface="Adobe Arabic" panose="02040503050201020203" pitchFamily="18" charset="-78"/>
            </a:endParaRPr>
          </a:p>
          <a:p>
            <a:pPr marL="0" indent="0" algn="just">
              <a:lnSpc>
                <a:spcPct val="100000"/>
              </a:lnSpc>
              <a:spcBef>
                <a:spcPts val="600"/>
              </a:spcBef>
              <a:spcAft>
                <a:spcPts val="600"/>
              </a:spcAft>
              <a:buClr>
                <a:schemeClr val="bg1">
                  <a:lumMod val="50000"/>
                </a:schemeClr>
              </a:buClr>
              <a:buNone/>
            </a:pPr>
            <a:endParaRPr lang="en-US" sz="2800" dirty="0" smtClean="0">
              <a:latin typeface="Adobe Arabic" panose="02040503050201020203" pitchFamily="18" charset="-78"/>
              <a:cs typeface="Adobe Arabic" panose="02040503050201020203" pitchFamily="18" charset="-78"/>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14901" y="1489461"/>
            <a:ext cx="2809387" cy="4994466"/>
          </a:xfrm>
          <a:prstGeom prst="rect">
            <a:avLst/>
          </a:prstGeom>
          <a:ln>
            <a:solidFill>
              <a:schemeClr val="bg1">
                <a:lumMod val="50000"/>
              </a:schemeClr>
            </a:solidFill>
          </a:ln>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74874" y="1489461"/>
            <a:ext cx="2776830" cy="4936587"/>
          </a:xfrm>
          <a:prstGeom prst="rect">
            <a:avLst/>
          </a:prstGeom>
          <a:ln>
            <a:solidFill>
              <a:schemeClr val="bg1">
                <a:lumMod val="50000"/>
              </a:schemeClr>
            </a:solidFill>
          </a:ln>
        </p:spPr>
      </p:pic>
    </p:spTree>
    <p:extLst>
      <p:ext uri="{BB962C8B-B14F-4D97-AF65-F5344CB8AC3E}">
        <p14:creationId xmlns:p14="http://schemas.microsoft.com/office/powerpoint/2010/main" val="2927486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1522" y="197304"/>
            <a:ext cx="9720072" cy="1385251"/>
          </a:xfrm>
        </p:spPr>
        <p:txBody>
          <a:bodyPr>
            <a:normAutofit/>
          </a:bodyPr>
          <a:lstStyle/>
          <a:p>
            <a:r>
              <a:rPr lang="en-US" sz="4400" b="1" dirty="0" smtClean="0">
                <a:latin typeface="Adobe Arabic" panose="02040503050201020203" pitchFamily="18" charset="-78"/>
                <a:cs typeface="Adobe Arabic" panose="02040503050201020203" pitchFamily="18" charset="-78"/>
              </a:rPr>
              <a:t>Hardware requirements</a:t>
            </a:r>
            <a:endParaRPr lang="id-ID" sz="4400" b="1" dirty="0">
              <a:latin typeface="Adobe Arabic" panose="02040503050201020203" pitchFamily="18" charset="-78"/>
              <a:cs typeface="Adobe Arabic" panose="02040503050201020203" pitchFamily="18" charset="-78"/>
            </a:endParaRPr>
          </a:p>
        </p:txBody>
      </p:sp>
      <p:sp>
        <p:nvSpPr>
          <p:cNvPr id="3" name="Content Placeholder 2"/>
          <p:cNvSpPr>
            <a:spLocks noGrp="1"/>
          </p:cNvSpPr>
          <p:nvPr>
            <p:ph idx="1"/>
          </p:nvPr>
        </p:nvSpPr>
        <p:spPr>
          <a:xfrm>
            <a:off x="901521" y="1453765"/>
            <a:ext cx="10637948" cy="4908397"/>
          </a:xfrm>
        </p:spPr>
        <p:txBody>
          <a:bodyPr>
            <a:noAutofit/>
          </a:bodyPr>
          <a:lstStyle/>
          <a:p>
            <a:pPr algn="just">
              <a:lnSpc>
                <a:spcPct val="100000"/>
              </a:lnSpc>
              <a:spcBef>
                <a:spcPts val="600"/>
              </a:spcBef>
              <a:spcAft>
                <a:spcPts val="600"/>
              </a:spcAft>
              <a:buClr>
                <a:schemeClr val="bg1">
                  <a:lumMod val="50000"/>
                </a:schemeClr>
              </a:buClr>
              <a:buFont typeface="Wingdings" panose="05000000000000000000" pitchFamily="2" charset="2"/>
              <a:buChar char="§"/>
            </a:pPr>
            <a:endParaRPr lang="en-US" sz="2800" dirty="0" smtClean="0">
              <a:latin typeface="Adobe Arabic" panose="02040503050201020203" pitchFamily="18" charset="-78"/>
              <a:cs typeface="Adobe Arabic" panose="02040503050201020203" pitchFamily="18" charset="-78"/>
            </a:endParaRPr>
          </a:p>
          <a:p>
            <a:pPr algn="just">
              <a:lnSpc>
                <a:spcPct val="100000"/>
              </a:lnSpc>
              <a:spcBef>
                <a:spcPts val="600"/>
              </a:spcBef>
              <a:spcAft>
                <a:spcPts val="600"/>
              </a:spcAft>
              <a:buClr>
                <a:schemeClr val="bg1">
                  <a:lumMod val="50000"/>
                </a:schemeClr>
              </a:buClr>
              <a:buFont typeface="Wingdings" panose="05000000000000000000" pitchFamily="2" charset="2"/>
              <a:buChar char="§"/>
            </a:pPr>
            <a:endParaRPr lang="id-ID" sz="2800" dirty="0">
              <a:latin typeface="Adobe Arabic" panose="02040503050201020203" pitchFamily="18" charset="-78"/>
              <a:cs typeface="Adobe Arabic" panose="02040503050201020203" pitchFamily="18" charset="-78"/>
            </a:endParaRPr>
          </a:p>
          <a:p>
            <a:pPr marL="0" indent="0" algn="just">
              <a:lnSpc>
                <a:spcPct val="100000"/>
              </a:lnSpc>
              <a:spcBef>
                <a:spcPts val="600"/>
              </a:spcBef>
              <a:spcAft>
                <a:spcPts val="600"/>
              </a:spcAft>
              <a:buClr>
                <a:schemeClr val="bg1">
                  <a:lumMod val="50000"/>
                </a:schemeClr>
              </a:buClr>
              <a:buNone/>
            </a:pPr>
            <a:endParaRPr lang="en-US" sz="2800" dirty="0" smtClean="0">
              <a:latin typeface="Adobe Arabic" panose="02040503050201020203" pitchFamily="18" charset="-78"/>
              <a:cs typeface="Adobe Arabic" panose="02040503050201020203" pitchFamily="18" charset="-78"/>
            </a:endParaRPr>
          </a:p>
        </p:txBody>
      </p:sp>
      <p:graphicFrame>
        <p:nvGraphicFramePr>
          <p:cNvPr id="4" name="Table 3"/>
          <p:cNvGraphicFramePr>
            <a:graphicFrameLocks noGrp="1"/>
          </p:cNvGraphicFramePr>
          <p:nvPr>
            <p:extLst>
              <p:ext uri="{D42A27DB-BD31-4B8C-83A1-F6EECF244321}">
                <p14:modId xmlns:p14="http://schemas.microsoft.com/office/powerpoint/2010/main" val="1628998971"/>
              </p:ext>
            </p:extLst>
          </p:nvPr>
        </p:nvGraphicFramePr>
        <p:xfrm>
          <a:off x="1026319" y="1795913"/>
          <a:ext cx="10144601" cy="4391526"/>
        </p:xfrm>
        <a:graphic>
          <a:graphicData uri="http://schemas.openxmlformats.org/drawingml/2006/table">
            <a:tbl>
              <a:tblPr>
                <a:tableStyleId>{5C22544A-7EE6-4342-B048-85BDC9FD1C3A}</a:tableStyleId>
              </a:tblPr>
              <a:tblGrid>
                <a:gridCol w="952350"/>
                <a:gridCol w="3740018"/>
                <a:gridCol w="3222995"/>
                <a:gridCol w="805749"/>
                <a:gridCol w="1423489"/>
              </a:tblGrid>
              <a:tr h="731921">
                <a:tc>
                  <a:txBody>
                    <a:bodyPr/>
                    <a:lstStyle/>
                    <a:p>
                      <a:pPr algn="ctr">
                        <a:lnSpc>
                          <a:spcPct val="150000"/>
                        </a:lnSpc>
                        <a:spcAft>
                          <a:spcPts val="600"/>
                        </a:spcAft>
                      </a:pPr>
                      <a:r>
                        <a:rPr lang="en-US" sz="2800" dirty="0">
                          <a:effectLst/>
                          <a:latin typeface="Adobe Arabic" panose="02040503050201020203" pitchFamily="18" charset="-78"/>
                          <a:cs typeface="Adobe Arabic" panose="02040503050201020203" pitchFamily="18" charset="-78"/>
                        </a:rPr>
                        <a:t>No</a:t>
                      </a:r>
                      <a:endParaRPr lang="id-ID" sz="2800" dirty="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c>
                  <a:txBody>
                    <a:bodyPr/>
                    <a:lstStyle/>
                    <a:p>
                      <a:pPr algn="ctr">
                        <a:lnSpc>
                          <a:spcPct val="150000"/>
                        </a:lnSpc>
                        <a:spcAft>
                          <a:spcPts val="600"/>
                        </a:spcAft>
                      </a:pPr>
                      <a:r>
                        <a:rPr lang="en-US" sz="2800" dirty="0">
                          <a:effectLst/>
                          <a:latin typeface="Adobe Arabic" panose="02040503050201020203" pitchFamily="18" charset="-78"/>
                          <a:cs typeface="Adobe Arabic" panose="02040503050201020203" pitchFamily="18" charset="-78"/>
                        </a:rPr>
                        <a:t>Item</a:t>
                      </a:r>
                      <a:endParaRPr lang="id-ID" sz="2800" dirty="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c>
                  <a:txBody>
                    <a:bodyPr/>
                    <a:lstStyle/>
                    <a:p>
                      <a:pPr algn="ctr">
                        <a:lnSpc>
                          <a:spcPct val="150000"/>
                        </a:lnSpc>
                        <a:spcAft>
                          <a:spcPts val="600"/>
                        </a:spcAft>
                      </a:pPr>
                      <a:r>
                        <a:rPr lang="en-US" sz="2800" dirty="0">
                          <a:effectLst/>
                          <a:latin typeface="Adobe Arabic" panose="02040503050201020203" pitchFamily="18" charset="-78"/>
                          <a:cs typeface="Adobe Arabic" panose="02040503050201020203" pitchFamily="18" charset="-78"/>
                        </a:rPr>
                        <a:t>Usage</a:t>
                      </a:r>
                      <a:endParaRPr lang="id-ID" sz="2800" dirty="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c>
                  <a:txBody>
                    <a:bodyPr/>
                    <a:lstStyle/>
                    <a:p>
                      <a:pPr algn="ctr">
                        <a:lnSpc>
                          <a:spcPct val="150000"/>
                        </a:lnSpc>
                        <a:spcAft>
                          <a:spcPts val="600"/>
                        </a:spcAft>
                      </a:pPr>
                      <a:r>
                        <a:rPr lang="en-US" sz="2800">
                          <a:effectLst/>
                          <a:latin typeface="Adobe Arabic" panose="02040503050201020203" pitchFamily="18" charset="-78"/>
                          <a:cs typeface="Adobe Arabic" panose="02040503050201020203" pitchFamily="18" charset="-78"/>
                        </a:rPr>
                        <a:t>Qty.</a:t>
                      </a:r>
                      <a:endParaRPr lang="id-ID" sz="280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c>
                  <a:txBody>
                    <a:bodyPr/>
                    <a:lstStyle/>
                    <a:p>
                      <a:pPr algn="ctr">
                        <a:lnSpc>
                          <a:spcPct val="150000"/>
                        </a:lnSpc>
                        <a:spcAft>
                          <a:spcPts val="600"/>
                        </a:spcAft>
                        <a:tabLst>
                          <a:tab pos="160020" algn="l"/>
                        </a:tabLst>
                      </a:pPr>
                      <a:r>
                        <a:rPr lang="en-US" sz="2800" dirty="0" smtClean="0">
                          <a:effectLst/>
                          <a:latin typeface="Adobe Arabic" panose="02040503050201020203" pitchFamily="18" charset="-78"/>
                          <a:cs typeface="Adobe Arabic" panose="02040503050201020203" pitchFamily="18" charset="-78"/>
                        </a:rPr>
                        <a:t>Cost </a:t>
                      </a:r>
                      <a:endParaRPr lang="id-ID" sz="2800" dirty="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r>
              <a:tr h="731921">
                <a:tc gridSpan="5">
                  <a:txBody>
                    <a:bodyPr/>
                    <a:lstStyle/>
                    <a:p>
                      <a:pPr>
                        <a:lnSpc>
                          <a:spcPct val="150000"/>
                        </a:lnSpc>
                        <a:spcAft>
                          <a:spcPts val="600"/>
                        </a:spcAft>
                        <a:tabLst>
                          <a:tab pos="160020" algn="l"/>
                        </a:tabLst>
                      </a:pPr>
                      <a:r>
                        <a:rPr lang="en-US" sz="2800" dirty="0">
                          <a:effectLst/>
                          <a:latin typeface="Adobe Arabic" panose="02040503050201020203" pitchFamily="18" charset="-78"/>
                          <a:cs typeface="Adobe Arabic" panose="02040503050201020203" pitchFamily="18" charset="-78"/>
                        </a:rPr>
                        <a:t>Hardware</a:t>
                      </a:r>
                      <a:endParaRPr lang="id-ID" sz="2800" dirty="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c hMerge="1">
                  <a:txBody>
                    <a:bodyPr/>
                    <a:lstStyle/>
                    <a:p>
                      <a:endParaRPr lang="id-ID"/>
                    </a:p>
                  </a:txBody>
                  <a:tcPr/>
                </a:tc>
                <a:tc hMerge="1">
                  <a:txBody>
                    <a:bodyPr/>
                    <a:lstStyle/>
                    <a:p>
                      <a:endParaRPr lang="id-ID"/>
                    </a:p>
                  </a:txBody>
                  <a:tcPr/>
                </a:tc>
                <a:tc hMerge="1">
                  <a:txBody>
                    <a:bodyPr/>
                    <a:lstStyle/>
                    <a:p>
                      <a:endParaRPr lang="id-ID"/>
                    </a:p>
                  </a:txBody>
                  <a:tcPr/>
                </a:tc>
                <a:tc hMerge="1">
                  <a:txBody>
                    <a:bodyPr/>
                    <a:lstStyle/>
                    <a:p>
                      <a:endParaRPr lang="id-ID"/>
                    </a:p>
                  </a:txBody>
                  <a:tcPr/>
                </a:tc>
              </a:tr>
              <a:tr h="731921">
                <a:tc>
                  <a:txBody>
                    <a:bodyPr/>
                    <a:lstStyle/>
                    <a:p>
                      <a:pPr algn="ctr">
                        <a:lnSpc>
                          <a:spcPct val="150000"/>
                        </a:lnSpc>
                        <a:spcAft>
                          <a:spcPts val="600"/>
                        </a:spcAft>
                      </a:pPr>
                      <a:r>
                        <a:rPr lang="en-US" sz="2800">
                          <a:effectLst/>
                          <a:latin typeface="Adobe Arabic" panose="02040503050201020203" pitchFamily="18" charset="-78"/>
                          <a:cs typeface="Adobe Arabic" panose="02040503050201020203" pitchFamily="18" charset="-78"/>
                        </a:rPr>
                        <a:t>1</a:t>
                      </a:r>
                      <a:endParaRPr lang="id-ID" sz="280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c>
                  <a:txBody>
                    <a:bodyPr/>
                    <a:lstStyle/>
                    <a:p>
                      <a:pPr>
                        <a:lnSpc>
                          <a:spcPct val="150000"/>
                        </a:lnSpc>
                        <a:spcAft>
                          <a:spcPts val="600"/>
                        </a:spcAft>
                        <a:tabLst>
                          <a:tab pos="2743200" algn="ctr"/>
                          <a:tab pos="5486400" algn="r"/>
                          <a:tab pos="457200" algn="l"/>
                        </a:tabLst>
                      </a:pPr>
                      <a:r>
                        <a:rPr lang="en-US" sz="2800" dirty="0">
                          <a:effectLst/>
                          <a:latin typeface="Adobe Arabic" panose="02040503050201020203" pitchFamily="18" charset="-78"/>
                          <a:cs typeface="Adobe Arabic" panose="02040503050201020203" pitchFamily="18" charset="-78"/>
                        </a:rPr>
                        <a:t>ASUS laptop X450J series</a:t>
                      </a:r>
                      <a:endParaRPr lang="id-ID" sz="2800" dirty="0">
                        <a:effectLst/>
                        <a:latin typeface="Adobe Arabic" panose="02040503050201020203" pitchFamily="18" charset="-78"/>
                        <a:ea typeface="Times New Roman" panose="02020603050405020304" pitchFamily="18" charset="0"/>
                        <a:cs typeface="Adobe Arabic" panose="02040503050201020203" pitchFamily="18" charset="-78"/>
                      </a:endParaRPr>
                    </a:p>
                  </a:txBody>
                  <a:tcPr marL="68580" marR="68580" marT="0" marB="0"/>
                </a:tc>
                <a:tc>
                  <a:txBody>
                    <a:bodyPr/>
                    <a:lstStyle/>
                    <a:p>
                      <a:pPr>
                        <a:lnSpc>
                          <a:spcPct val="150000"/>
                        </a:lnSpc>
                        <a:spcAft>
                          <a:spcPts val="600"/>
                        </a:spcAft>
                        <a:tabLst>
                          <a:tab pos="2743200" algn="ctr"/>
                          <a:tab pos="5486400" algn="r"/>
                          <a:tab pos="457200" algn="l"/>
                        </a:tabLst>
                      </a:pPr>
                      <a:r>
                        <a:rPr lang="en-US" sz="2800" dirty="0">
                          <a:effectLst/>
                          <a:latin typeface="Adobe Arabic" panose="02040503050201020203" pitchFamily="18" charset="-78"/>
                          <a:cs typeface="Adobe Arabic" panose="02040503050201020203" pitchFamily="18" charset="-78"/>
                        </a:rPr>
                        <a:t>Project development</a:t>
                      </a:r>
                      <a:endParaRPr lang="id-ID" sz="2800" dirty="0">
                        <a:effectLst/>
                        <a:latin typeface="Adobe Arabic" panose="02040503050201020203" pitchFamily="18" charset="-78"/>
                        <a:ea typeface="Times New Roman" panose="02020603050405020304" pitchFamily="18" charset="0"/>
                        <a:cs typeface="Adobe Arabic" panose="02040503050201020203" pitchFamily="18" charset="-78"/>
                      </a:endParaRPr>
                    </a:p>
                  </a:txBody>
                  <a:tcPr marL="68580" marR="68580" marT="0" marB="0"/>
                </a:tc>
                <a:tc>
                  <a:txBody>
                    <a:bodyPr/>
                    <a:lstStyle/>
                    <a:p>
                      <a:pPr algn="ctr">
                        <a:lnSpc>
                          <a:spcPct val="150000"/>
                        </a:lnSpc>
                        <a:spcAft>
                          <a:spcPts val="600"/>
                        </a:spcAft>
                      </a:pPr>
                      <a:r>
                        <a:rPr lang="en-US" sz="2800">
                          <a:effectLst/>
                          <a:latin typeface="Adobe Arabic" panose="02040503050201020203" pitchFamily="18" charset="-78"/>
                          <a:cs typeface="Adobe Arabic" panose="02040503050201020203" pitchFamily="18" charset="-78"/>
                        </a:rPr>
                        <a:t>1</a:t>
                      </a:r>
                      <a:endParaRPr lang="id-ID" sz="280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c>
                  <a:txBody>
                    <a:bodyPr/>
                    <a:lstStyle/>
                    <a:p>
                      <a:pPr algn="ctr">
                        <a:lnSpc>
                          <a:spcPct val="150000"/>
                        </a:lnSpc>
                        <a:spcAft>
                          <a:spcPts val="600"/>
                        </a:spcAft>
                        <a:tabLst>
                          <a:tab pos="160020" algn="l"/>
                        </a:tabLst>
                      </a:pPr>
                      <a:r>
                        <a:rPr lang="en-US" sz="2800">
                          <a:effectLst/>
                          <a:latin typeface="Adobe Arabic" panose="02040503050201020203" pitchFamily="18" charset="-78"/>
                          <a:cs typeface="Adobe Arabic" panose="02040503050201020203" pitchFamily="18" charset="-78"/>
                        </a:rPr>
                        <a:t>Available</a:t>
                      </a:r>
                      <a:endParaRPr lang="id-ID" sz="280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r>
              <a:tr h="731921">
                <a:tc>
                  <a:txBody>
                    <a:bodyPr/>
                    <a:lstStyle/>
                    <a:p>
                      <a:pPr algn="ctr">
                        <a:lnSpc>
                          <a:spcPct val="150000"/>
                        </a:lnSpc>
                        <a:spcAft>
                          <a:spcPts val="600"/>
                        </a:spcAft>
                      </a:pPr>
                      <a:r>
                        <a:rPr lang="en-US" sz="2800">
                          <a:effectLst/>
                          <a:latin typeface="Adobe Arabic" panose="02040503050201020203" pitchFamily="18" charset="-78"/>
                          <a:cs typeface="Adobe Arabic" panose="02040503050201020203" pitchFamily="18" charset="-78"/>
                        </a:rPr>
                        <a:t>2</a:t>
                      </a:r>
                      <a:endParaRPr lang="id-ID" sz="280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c>
                  <a:txBody>
                    <a:bodyPr/>
                    <a:lstStyle/>
                    <a:p>
                      <a:pPr>
                        <a:lnSpc>
                          <a:spcPct val="150000"/>
                        </a:lnSpc>
                        <a:spcAft>
                          <a:spcPts val="600"/>
                        </a:spcAft>
                      </a:pPr>
                      <a:r>
                        <a:rPr lang="en-US" sz="2800">
                          <a:effectLst/>
                          <a:latin typeface="Adobe Arabic" panose="02040503050201020203" pitchFamily="18" charset="-78"/>
                          <a:cs typeface="Adobe Arabic" panose="02040503050201020203" pitchFamily="18" charset="-78"/>
                        </a:rPr>
                        <a:t>Apple MacBook Pro Mid 2012</a:t>
                      </a:r>
                      <a:endParaRPr lang="id-ID" sz="280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c>
                  <a:txBody>
                    <a:bodyPr/>
                    <a:lstStyle/>
                    <a:p>
                      <a:pPr>
                        <a:lnSpc>
                          <a:spcPct val="150000"/>
                        </a:lnSpc>
                        <a:spcAft>
                          <a:spcPts val="600"/>
                        </a:spcAft>
                      </a:pPr>
                      <a:r>
                        <a:rPr lang="en-US" sz="2800" dirty="0">
                          <a:effectLst/>
                          <a:latin typeface="Adobe Arabic" panose="02040503050201020203" pitchFamily="18" charset="-78"/>
                          <a:cs typeface="Adobe Arabic" panose="02040503050201020203" pitchFamily="18" charset="-78"/>
                        </a:rPr>
                        <a:t>Project development</a:t>
                      </a:r>
                      <a:endParaRPr lang="id-ID" sz="2800" dirty="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c>
                  <a:txBody>
                    <a:bodyPr/>
                    <a:lstStyle/>
                    <a:p>
                      <a:pPr algn="ctr">
                        <a:lnSpc>
                          <a:spcPct val="150000"/>
                        </a:lnSpc>
                        <a:spcAft>
                          <a:spcPts val="600"/>
                        </a:spcAft>
                      </a:pPr>
                      <a:r>
                        <a:rPr lang="en-US" sz="2800">
                          <a:effectLst/>
                          <a:latin typeface="Adobe Arabic" panose="02040503050201020203" pitchFamily="18" charset="-78"/>
                          <a:cs typeface="Adobe Arabic" panose="02040503050201020203" pitchFamily="18" charset="-78"/>
                        </a:rPr>
                        <a:t>1</a:t>
                      </a:r>
                      <a:endParaRPr lang="id-ID" sz="280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c>
                  <a:txBody>
                    <a:bodyPr/>
                    <a:lstStyle/>
                    <a:p>
                      <a:pPr algn="ctr">
                        <a:lnSpc>
                          <a:spcPct val="150000"/>
                        </a:lnSpc>
                        <a:spcAft>
                          <a:spcPts val="600"/>
                        </a:spcAft>
                        <a:tabLst>
                          <a:tab pos="236220" algn="l"/>
                        </a:tabLst>
                      </a:pPr>
                      <a:r>
                        <a:rPr lang="en-US" sz="2800">
                          <a:effectLst/>
                          <a:latin typeface="Adobe Arabic" panose="02040503050201020203" pitchFamily="18" charset="-78"/>
                          <a:cs typeface="Adobe Arabic" panose="02040503050201020203" pitchFamily="18" charset="-78"/>
                        </a:rPr>
                        <a:t>Available</a:t>
                      </a:r>
                      <a:endParaRPr lang="id-ID" sz="280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r>
              <a:tr h="731921">
                <a:tc>
                  <a:txBody>
                    <a:bodyPr/>
                    <a:lstStyle/>
                    <a:p>
                      <a:pPr algn="ctr">
                        <a:lnSpc>
                          <a:spcPct val="150000"/>
                        </a:lnSpc>
                        <a:spcAft>
                          <a:spcPts val="600"/>
                        </a:spcAft>
                      </a:pPr>
                      <a:r>
                        <a:rPr lang="en-US" sz="2800">
                          <a:effectLst/>
                          <a:latin typeface="Adobe Arabic" panose="02040503050201020203" pitchFamily="18" charset="-78"/>
                          <a:cs typeface="Adobe Arabic" panose="02040503050201020203" pitchFamily="18" charset="-78"/>
                        </a:rPr>
                        <a:t>3</a:t>
                      </a:r>
                      <a:endParaRPr lang="id-ID" sz="280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c>
                  <a:txBody>
                    <a:bodyPr/>
                    <a:lstStyle/>
                    <a:p>
                      <a:pPr>
                        <a:lnSpc>
                          <a:spcPct val="150000"/>
                        </a:lnSpc>
                        <a:spcAft>
                          <a:spcPts val="600"/>
                        </a:spcAft>
                      </a:pPr>
                      <a:r>
                        <a:rPr lang="en-US" sz="2800">
                          <a:effectLst/>
                          <a:latin typeface="Adobe Arabic" panose="02040503050201020203" pitchFamily="18" charset="-78"/>
                          <a:cs typeface="Adobe Arabic" panose="02040503050201020203" pitchFamily="18" charset="-78"/>
                        </a:rPr>
                        <a:t>Samsung Galaxy A5</a:t>
                      </a:r>
                      <a:endParaRPr lang="id-ID" sz="280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c>
                  <a:txBody>
                    <a:bodyPr/>
                    <a:lstStyle/>
                    <a:p>
                      <a:pPr>
                        <a:lnSpc>
                          <a:spcPct val="150000"/>
                        </a:lnSpc>
                        <a:spcAft>
                          <a:spcPts val="600"/>
                        </a:spcAft>
                      </a:pPr>
                      <a:r>
                        <a:rPr lang="en-US" sz="2800" dirty="0">
                          <a:effectLst/>
                          <a:latin typeface="Adobe Arabic" panose="02040503050201020203" pitchFamily="18" charset="-78"/>
                          <a:cs typeface="Adobe Arabic" panose="02040503050201020203" pitchFamily="18" charset="-78"/>
                        </a:rPr>
                        <a:t>Project testing</a:t>
                      </a:r>
                      <a:endParaRPr lang="id-ID" sz="2800" dirty="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c>
                  <a:txBody>
                    <a:bodyPr/>
                    <a:lstStyle/>
                    <a:p>
                      <a:pPr algn="ctr">
                        <a:lnSpc>
                          <a:spcPct val="150000"/>
                        </a:lnSpc>
                        <a:spcAft>
                          <a:spcPts val="600"/>
                        </a:spcAft>
                      </a:pPr>
                      <a:r>
                        <a:rPr lang="en-US" sz="2800" dirty="0">
                          <a:effectLst/>
                          <a:latin typeface="Adobe Arabic" panose="02040503050201020203" pitchFamily="18" charset="-78"/>
                          <a:cs typeface="Adobe Arabic" panose="02040503050201020203" pitchFamily="18" charset="-78"/>
                        </a:rPr>
                        <a:t>1</a:t>
                      </a:r>
                      <a:endParaRPr lang="id-ID" sz="2800" dirty="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c>
                  <a:txBody>
                    <a:bodyPr/>
                    <a:lstStyle/>
                    <a:p>
                      <a:pPr algn="ctr">
                        <a:lnSpc>
                          <a:spcPct val="150000"/>
                        </a:lnSpc>
                        <a:spcAft>
                          <a:spcPts val="600"/>
                        </a:spcAft>
                        <a:tabLst>
                          <a:tab pos="236220" algn="l"/>
                        </a:tabLst>
                      </a:pPr>
                      <a:r>
                        <a:rPr lang="en-US" sz="2800">
                          <a:effectLst/>
                          <a:latin typeface="Adobe Arabic" panose="02040503050201020203" pitchFamily="18" charset="-78"/>
                          <a:cs typeface="Adobe Arabic" panose="02040503050201020203" pitchFamily="18" charset="-78"/>
                        </a:rPr>
                        <a:t>Available</a:t>
                      </a:r>
                      <a:endParaRPr lang="id-ID" sz="280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r>
              <a:tr h="731921">
                <a:tc>
                  <a:txBody>
                    <a:bodyPr/>
                    <a:lstStyle/>
                    <a:p>
                      <a:pPr algn="ctr">
                        <a:lnSpc>
                          <a:spcPct val="150000"/>
                        </a:lnSpc>
                        <a:spcAft>
                          <a:spcPts val="600"/>
                        </a:spcAft>
                      </a:pPr>
                      <a:r>
                        <a:rPr lang="en-US" sz="2800">
                          <a:effectLst/>
                          <a:latin typeface="Adobe Arabic" panose="02040503050201020203" pitchFamily="18" charset="-78"/>
                          <a:cs typeface="Adobe Arabic" panose="02040503050201020203" pitchFamily="18" charset="-78"/>
                        </a:rPr>
                        <a:t>4</a:t>
                      </a:r>
                      <a:endParaRPr lang="id-ID" sz="280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c>
                  <a:txBody>
                    <a:bodyPr/>
                    <a:lstStyle/>
                    <a:p>
                      <a:pPr>
                        <a:lnSpc>
                          <a:spcPct val="150000"/>
                        </a:lnSpc>
                        <a:spcAft>
                          <a:spcPts val="600"/>
                        </a:spcAft>
                      </a:pPr>
                      <a:r>
                        <a:rPr lang="en-US" sz="2800">
                          <a:effectLst/>
                          <a:latin typeface="Adobe Arabic" panose="02040503050201020203" pitchFamily="18" charset="-78"/>
                          <a:cs typeface="Adobe Arabic" panose="02040503050201020203" pitchFamily="18" charset="-78"/>
                        </a:rPr>
                        <a:t>Epson L210 printer</a:t>
                      </a:r>
                      <a:endParaRPr lang="id-ID" sz="280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c>
                  <a:txBody>
                    <a:bodyPr/>
                    <a:lstStyle/>
                    <a:p>
                      <a:pPr>
                        <a:lnSpc>
                          <a:spcPct val="150000"/>
                        </a:lnSpc>
                        <a:spcAft>
                          <a:spcPts val="600"/>
                        </a:spcAft>
                      </a:pPr>
                      <a:r>
                        <a:rPr lang="en-US" sz="2800">
                          <a:effectLst/>
                          <a:latin typeface="Adobe Arabic" panose="02040503050201020203" pitchFamily="18" charset="-78"/>
                          <a:cs typeface="Adobe Arabic" panose="02040503050201020203" pitchFamily="18" charset="-78"/>
                        </a:rPr>
                        <a:t>Document printing</a:t>
                      </a:r>
                      <a:endParaRPr lang="id-ID" sz="280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c>
                  <a:txBody>
                    <a:bodyPr/>
                    <a:lstStyle/>
                    <a:p>
                      <a:pPr algn="ctr">
                        <a:lnSpc>
                          <a:spcPct val="150000"/>
                        </a:lnSpc>
                        <a:spcAft>
                          <a:spcPts val="600"/>
                        </a:spcAft>
                      </a:pPr>
                      <a:r>
                        <a:rPr lang="en-US" sz="2800" dirty="0">
                          <a:effectLst/>
                          <a:latin typeface="Adobe Arabic" panose="02040503050201020203" pitchFamily="18" charset="-78"/>
                          <a:cs typeface="Adobe Arabic" panose="02040503050201020203" pitchFamily="18" charset="-78"/>
                        </a:rPr>
                        <a:t>1</a:t>
                      </a:r>
                      <a:endParaRPr lang="id-ID" sz="2800" dirty="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c>
                  <a:txBody>
                    <a:bodyPr/>
                    <a:lstStyle/>
                    <a:p>
                      <a:pPr algn="ctr">
                        <a:lnSpc>
                          <a:spcPct val="150000"/>
                        </a:lnSpc>
                        <a:spcAft>
                          <a:spcPts val="600"/>
                        </a:spcAft>
                        <a:tabLst>
                          <a:tab pos="236220" algn="l"/>
                        </a:tabLst>
                      </a:pPr>
                      <a:r>
                        <a:rPr lang="en-US" sz="2800" dirty="0">
                          <a:effectLst/>
                          <a:latin typeface="Adobe Arabic" panose="02040503050201020203" pitchFamily="18" charset="-78"/>
                          <a:cs typeface="Adobe Arabic" panose="02040503050201020203" pitchFamily="18" charset="-78"/>
                        </a:rPr>
                        <a:t>Available</a:t>
                      </a:r>
                      <a:endParaRPr lang="id-ID" sz="2800" dirty="0">
                        <a:effectLst/>
                        <a:latin typeface="Adobe Arabic" panose="02040503050201020203" pitchFamily="18" charset="-78"/>
                        <a:ea typeface="SimSun" panose="02010600030101010101" pitchFamily="2" charset="-122"/>
                        <a:cs typeface="Adobe Arabic" panose="02040503050201020203" pitchFamily="18" charset="-78"/>
                      </a:endParaRPr>
                    </a:p>
                  </a:txBody>
                  <a:tcPr marL="68580" marR="68580" marT="0" marB="0"/>
                </a:tc>
              </a:tr>
            </a:tbl>
          </a:graphicData>
        </a:graphic>
      </p:graphicFrame>
    </p:spTree>
    <p:extLst>
      <p:ext uri="{BB962C8B-B14F-4D97-AF65-F5344CB8AC3E}">
        <p14:creationId xmlns:p14="http://schemas.microsoft.com/office/powerpoint/2010/main" val="36886046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Integral">
  <a:themeElements>
    <a:clrScheme name="Custom 1">
      <a:dk1>
        <a:sysClr val="windowText" lastClr="000000"/>
      </a:dk1>
      <a:lt1>
        <a:sysClr val="window" lastClr="FFFFFF"/>
      </a:lt1>
      <a:dk2>
        <a:srgbClr val="1F497D"/>
      </a:dk2>
      <a:lt2>
        <a:srgbClr val="EEECE1"/>
      </a:lt2>
      <a:accent1>
        <a:srgbClr val="4F81BD"/>
      </a:accent1>
      <a:accent2>
        <a:srgbClr val="D8D8D8"/>
      </a:accent2>
      <a:accent3>
        <a:srgbClr val="9BBB59"/>
      </a:accent3>
      <a:accent4>
        <a:srgbClr val="8064A2"/>
      </a:accent4>
      <a:accent5>
        <a:srgbClr val="4BACC6"/>
      </a:accent5>
      <a:accent6>
        <a:srgbClr val="F79646"/>
      </a:accent6>
      <a:hlink>
        <a:srgbClr val="0000FF"/>
      </a:hlink>
      <a:folHlink>
        <a:srgbClr val="800080"/>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blipFill rotWithShape="1">
          <a:blip xmlns:r="http://schemas.openxmlformats.org/officeDocument/2006/relationships" r:embed="rId1">
            <a:duotone>
              <a:schemeClr val="phClr">
                <a:tint val="98000"/>
              </a:schemeClr>
              <a:schemeClr val="phClr">
                <a:shade val="89000"/>
                <a:satMod val="145000"/>
              </a:schemeClr>
            </a:duotone>
          </a:blip>
          <a:tile tx="0" ty="0" sx="32000" sy="32000" flip="none" algn="tl"/>
        </a:blipFill>
        <a:blipFill rotWithShape="1">
          <a:blip xmlns:r="http://schemas.openxmlformats.org/officeDocument/2006/relationships" r:embed="rId2">
            <a:duotone>
              <a:schemeClr val="phClr">
                <a:tint val="98000"/>
              </a:schemeClr>
              <a:schemeClr val="phClr">
                <a:shade val="95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Integral" id="{3577F8C9-A904-41D8-97D2-FD898F53F20E}" vid="{090DCB5F-146D-478A-852A-34B16FE9F3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255</TotalTime>
  <Words>1133</Words>
  <Application>Microsoft Macintosh PowerPoint</Application>
  <PresentationFormat>Widescreen</PresentationFormat>
  <Paragraphs>160</Paragraphs>
  <Slides>21</Slides>
  <Notes>20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Adobe Arabic</vt:lpstr>
      <vt:lpstr>Calibri</vt:lpstr>
      <vt:lpstr>SimSun</vt:lpstr>
      <vt:lpstr>Times New Roman</vt:lpstr>
      <vt:lpstr>Tw Cen MT</vt:lpstr>
      <vt:lpstr>Tw Cen MT Condensed</vt:lpstr>
      <vt:lpstr>Wingdings</vt:lpstr>
      <vt:lpstr>Wingdings 3</vt:lpstr>
      <vt:lpstr>Integral</vt:lpstr>
      <vt:lpstr>Bit304 interim presentation  BeautéPanda: Android Application for Beauty Enthusiasts</vt:lpstr>
      <vt:lpstr>Project background</vt:lpstr>
      <vt:lpstr>Project background</vt:lpstr>
      <vt:lpstr>PowerPoint Presentation</vt:lpstr>
      <vt:lpstr>Project AIM</vt:lpstr>
      <vt:lpstr>Project objectives</vt:lpstr>
      <vt:lpstr>Similar applications – Go Glam</vt:lpstr>
      <vt:lpstr>Similar applications - SALON by HouzCall</vt:lpstr>
      <vt:lpstr>Hardware requirements</vt:lpstr>
      <vt:lpstr>software requirements</vt:lpstr>
      <vt:lpstr>software requirements</vt:lpstr>
      <vt:lpstr>Literature review</vt:lpstr>
      <vt:lpstr>Literature review</vt:lpstr>
      <vt:lpstr>Methodology used – Agile</vt:lpstr>
      <vt:lpstr>Gantt chart</vt:lpstr>
      <vt:lpstr>Use cases</vt:lpstr>
      <vt:lpstr>Use cases</vt:lpstr>
      <vt:lpstr>prototype</vt:lpstr>
      <vt:lpstr>prototype</vt:lpstr>
      <vt:lpstr>Deliverables up to date</vt:lpstr>
      <vt:lpstr>Work to be achieved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BIT 304 - Interim Presentation BeautéPanda: Android Application for Beauty Enthusiasts</dc:title>
  <dc:creator>Windows User</dc:creator>
  <cp:lastModifiedBy>Microsoft Office User</cp:lastModifiedBy>
  <cp:revision>35</cp:revision>
  <dcterms:created xsi:type="dcterms:W3CDTF">2018-11-06T00:13:41Z</dcterms:created>
  <dcterms:modified xsi:type="dcterms:W3CDTF">2018-11-12T04:50:57Z</dcterms:modified>
</cp:coreProperties>
</file>